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3"/>
  </p:handoutMasterIdLst>
  <p:sldIdLst>
    <p:sldId id="680" r:id="rId3"/>
    <p:sldId id="652" r:id="rId5"/>
    <p:sldId id="736" r:id="rId6"/>
    <p:sldId id="948" r:id="rId7"/>
    <p:sldId id="744" r:id="rId8"/>
    <p:sldId id="750" r:id="rId9"/>
    <p:sldId id="753" r:id="rId10"/>
    <p:sldId id="755" r:id="rId11"/>
    <p:sldId id="757" r:id="rId12"/>
    <p:sldId id="760" r:id="rId13"/>
    <p:sldId id="766" r:id="rId14"/>
    <p:sldId id="767" r:id="rId15"/>
    <p:sldId id="769" r:id="rId16"/>
    <p:sldId id="770" r:id="rId17"/>
    <p:sldId id="771" r:id="rId18"/>
    <p:sldId id="772" r:id="rId19"/>
    <p:sldId id="773" r:id="rId20"/>
    <p:sldId id="774" r:id="rId21"/>
    <p:sldId id="775" r:id="rId22"/>
    <p:sldId id="777" r:id="rId23"/>
    <p:sldId id="778" r:id="rId24"/>
    <p:sldId id="779" r:id="rId25"/>
    <p:sldId id="780" r:id="rId26"/>
    <p:sldId id="782" r:id="rId27"/>
    <p:sldId id="781" r:id="rId28"/>
    <p:sldId id="783" r:id="rId29"/>
    <p:sldId id="784" r:id="rId30"/>
    <p:sldId id="785" r:id="rId31"/>
    <p:sldId id="786" r:id="rId32"/>
    <p:sldId id="792" r:id="rId33"/>
    <p:sldId id="795" r:id="rId34"/>
    <p:sldId id="797" r:id="rId35"/>
    <p:sldId id="798" r:id="rId36"/>
    <p:sldId id="799" r:id="rId37"/>
    <p:sldId id="800" r:id="rId38"/>
    <p:sldId id="801" r:id="rId39"/>
    <p:sldId id="802" r:id="rId40"/>
    <p:sldId id="803" r:id="rId41"/>
    <p:sldId id="804" r:id="rId42"/>
    <p:sldId id="805" r:id="rId43"/>
    <p:sldId id="806" r:id="rId44"/>
    <p:sldId id="951" r:id="rId45"/>
    <p:sldId id="815" r:id="rId46"/>
    <p:sldId id="817" r:id="rId47"/>
    <p:sldId id="818" r:id="rId48"/>
    <p:sldId id="820" r:id="rId49"/>
    <p:sldId id="821" r:id="rId50"/>
    <p:sldId id="822" r:id="rId51"/>
    <p:sldId id="823" r:id="rId52"/>
    <p:sldId id="824" r:id="rId53"/>
    <p:sldId id="825" r:id="rId54"/>
    <p:sldId id="826" r:id="rId55"/>
    <p:sldId id="827" r:id="rId56"/>
    <p:sldId id="828" r:id="rId57"/>
    <p:sldId id="829" r:id="rId58"/>
    <p:sldId id="830" r:id="rId59"/>
    <p:sldId id="831" r:id="rId60"/>
    <p:sldId id="832" r:id="rId61"/>
    <p:sldId id="833" r:id="rId62"/>
    <p:sldId id="834" r:id="rId63"/>
    <p:sldId id="835" r:id="rId64"/>
    <p:sldId id="836" r:id="rId65"/>
    <p:sldId id="837" r:id="rId66"/>
    <p:sldId id="838" r:id="rId67"/>
    <p:sldId id="839" r:id="rId68"/>
    <p:sldId id="840" r:id="rId69"/>
    <p:sldId id="841" r:id="rId70"/>
    <p:sldId id="842" r:id="rId71"/>
    <p:sldId id="599" r:id="rId72"/>
  </p:sldIdLst>
  <p:sldSz cx="12192000" cy="6858000"/>
  <p:notesSz cx="6807200" cy="993902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99CCFF"/>
    <a:srgbClr val="CBE5FE"/>
    <a:srgbClr val="DEEBF7"/>
    <a:srgbClr val="99CDFF"/>
    <a:srgbClr val="9BCEFF"/>
    <a:srgbClr val="F2F2F2"/>
    <a:srgbClr val="9BCDFA"/>
    <a:srgbClr val="3399FE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14" autoAdjust="0"/>
    <p:restoredTop sz="80080" autoAdjust="0"/>
  </p:normalViewPr>
  <p:slideViewPr>
    <p:cSldViewPr snapToGrid="0" showGuides="1">
      <p:cViewPr varScale="1">
        <p:scale>
          <a:sx n="54" d="100"/>
          <a:sy n="54" d="100"/>
        </p:scale>
        <p:origin x="1200" y="44"/>
      </p:cViewPr>
      <p:guideLst>
        <p:guide orient="horz" pos="2044"/>
        <p:guide pos="3735"/>
      </p:guideLst>
    </p:cSldViewPr>
  </p:slideViewPr>
  <p:notesTextViewPr>
    <p:cViewPr>
      <p:scale>
        <a:sx n="3" d="2"/>
        <a:sy n="3" d="2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handoutMaster" Target="handoutMasters/handoutMaster1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19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86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19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0344"/>
            <a:ext cx="2949787" cy="4986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9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5838" y="9440344"/>
            <a:ext cx="2949787" cy="4986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9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49787" cy="49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55838" y="0"/>
            <a:ext cx="2949787" cy="49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DA7D76D-2825-4B99-9245-957853908504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29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646"/>
            <a:ext cx="2949787" cy="49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5838" y="9440646"/>
            <a:ext cx="2949787" cy="49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A2AB224-70F8-41FE-B82C-1F244C1DC4F6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n.vuejs.org/v2/guide/index.html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8" name="备注占位符 2"/>
          <p:cNvSpPr>
            <a:spLocks noGrp="1"/>
          </p:cNvSpPr>
          <p:nvPr>
            <p:ph type="body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endParaRPr lang="zh-CN" altLang="en-US" dirty="0"/>
          </a:p>
        </p:txBody>
      </p:sp>
      <p:sp>
        <p:nvSpPr>
          <p:cNvPr id="1433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 eaLnBrk="1" hangingPunct="1">
              <a:buFont typeface="Arial" panose="020B0604020202020204" pitchFamily="34" charset="0"/>
              <a:buChar char="•"/>
            </a:pPr>
            <a:fld id="{9A0DB2DC-4C9A-4742-B13C-FB6460FD3503}" type="slidenum">
              <a:rPr lang="zh-CN" altLang="en-US" dirty="0">
                <a:solidFill>
                  <a:srgbClr val="000000"/>
                </a:solidFill>
              </a:rPr>
            </a:fld>
            <a:endParaRPr lang="zh-CN" altLang="en-US" sz="1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预览一下，</a:t>
            </a:r>
            <a:r>
              <a:rPr lang="en-US" altLang="zh-CN"/>
              <a:t>README.md</a:t>
            </a:r>
            <a:r>
              <a:rPr lang="zh-CN" altLang="en-US"/>
              <a:t>文件，</a:t>
            </a:r>
            <a:br>
              <a:rPr lang="zh-CN" altLang="en-US"/>
            </a:br>
            <a:r>
              <a:rPr lang="zh-CN" altLang="en-US"/>
              <a:t>可以看到工程对应的各种命令行，可以对照着</a:t>
            </a:r>
            <a:r>
              <a:rPr lang="en-US" altLang="zh-CN"/>
              <a:t>package.json</a:t>
            </a:r>
            <a:r>
              <a:rPr lang="zh-CN" altLang="en-US"/>
              <a:t>的</a:t>
            </a:r>
            <a:r>
              <a:rPr lang="en-US" altLang="zh-CN"/>
              <a:t>script</a:t>
            </a:r>
            <a:r>
              <a:rPr lang="zh-CN" altLang="en-US"/>
              <a:t>字段来看。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这个文件架构是经过了几个</a:t>
            </a:r>
            <a:r>
              <a:rPr lang="en-US" altLang="zh-CN"/>
              <a:t>vue</a:t>
            </a:r>
            <a:r>
              <a:rPr lang="zh-CN" altLang="en-US"/>
              <a:t>项目，多次尝试以后目前较为理想的架构方式。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首先开篇说来，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VUE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的入门最佳还是它的官网教程：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  <a:hlinkClick r:id="rId3" action="ppaction://hlinkfile"/>
              </a:rPr>
              <a:t>https://cn.vuejs.org/v2/guide/index.html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  <a:hlinkClick r:id="rId3" action="ppaction://hlinkfile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这次讲座，只会把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VUE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的基础语法进行一次简单的介绍，还有很多其他部分等待各位去发掘的，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所以有兴趣的人，请务必翻一遍官网教程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html</a:t>
            </a:r>
            <a:r>
              <a:rPr lang="zh-CN" altLang="en-US"/>
              <a:t>诞生之初，他的功能非常有限。</a:t>
            </a:r>
            <a:endParaRPr lang="zh-CN" altLang="en-US"/>
          </a:p>
          <a:p>
            <a:r>
              <a:rPr lang="zh-CN" altLang="en-US"/>
              <a:t>主要用于信息展示。为了给这些信息网站提高曝光，存在一类专门用来提供访问</a:t>
            </a:r>
            <a:r>
              <a:rPr lang="zh-CN" altLang="en-US"/>
              <a:t>入口的门户网站。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这时候的网页</a:t>
            </a:r>
            <a:r>
              <a:rPr lang="en-US" altLang="zh-CN"/>
              <a:t>js</a:t>
            </a:r>
            <a:r>
              <a:rPr lang="zh-CN" altLang="en-US"/>
              <a:t>脚本最主要的功能是给表单提供验证功能，除此以外的大部分逻辑功能都是由后端来进行实现的。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随着</a:t>
            </a:r>
            <a:r>
              <a:rPr lang="en-US" altLang="zh-CN"/>
              <a:t>ajax</a:t>
            </a:r>
            <a:r>
              <a:rPr lang="zh-CN" altLang="en-US"/>
              <a:t>的出现，浏览器有了部分请求信息的能力，一部分原来只能在后端进行逻辑被拉到了前端来了。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这造成了前端的逻辑复杂度，由简单迈向复杂，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使用方式也从原来的展示，逐步过渡到应用程序。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所谓量变引起质变，我们原有的，用来管理简单的前端代码的手段已经慢慢的变得不够用了，</a:t>
            </a:r>
            <a:endParaRPr lang="zh-CN" altLang="en-US"/>
          </a:p>
          <a:p>
            <a:r>
              <a:rPr lang="zh-CN" altLang="en-US"/>
              <a:t>为了管理这些越来越复杂的逻辑代码，我们需要新的手段，这就是工程化提出的由来</a:t>
            </a:r>
            <a:r>
              <a:rPr lang="en-US" altLang="zh-CN"/>
              <a:t>z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这个是由</a:t>
            </a:r>
            <a:r>
              <a:rPr lang="en-US" altLang="zh-CN"/>
              <a:t>eslint</a:t>
            </a:r>
            <a:r>
              <a:rPr lang="zh-CN" altLang="en-US"/>
              <a:t>报出的一般不会影响功能，</a:t>
            </a:r>
            <a:endParaRPr lang="zh-CN" altLang="en-US"/>
          </a:p>
          <a:p>
            <a:r>
              <a:rPr lang="zh-CN" altLang="en-US"/>
              <a:t>这个错误和</a:t>
            </a:r>
            <a:r>
              <a:rPr lang="en-US" altLang="zh-CN"/>
              <a:t>vue</a:t>
            </a:r>
            <a:r>
              <a:rPr lang="zh-CN" altLang="en-US"/>
              <a:t>的</a:t>
            </a:r>
            <a:r>
              <a:rPr lang="en-US" altLang="zh-CN"/>
              <a:t>dom</a:t>
            </a:r>
            <a:r>
              <a:rPr lang="zh-CN" altLang="en-US"/>
              <a:t>更新机制有关，</a:t>
            </a:r>
            <a:endParaRPr lang="zh-CN" altLang="en-US"/>
          </a:p>
          <a:p>
            <a:r>
              <a:rPr lang="en-US" altLang="zh-CN"/>
              <a:t>vue</a:t>
            </a:r>
            <a:r>
              <a:rPr lang="zh-CN" altLang="en-US"/>
              <a:t>首先通过数据模型生成</a:t>
            </a:r>
            <a:r>
              <a:rPr lang="en-US" altLang="zh-CN"/>
              <a:t>VNode</a:t>
            </a:r>
            <a:r>
              <a:rPr lang="zh-CN" altLang="en-US"/>
              <a:t>对象树，再对</a:t>
            </a:r>
            <a:r>
              <a:rPr lang="en-US" altLang="zh-CN"/>
              <a:t>VNode</a:t>
            </a:r>
            <a:r>
              <a:rPr lang="zh-CN" altLang="en-US"/>
              <a:t>对象树进行对比找出修改点，</a:t>
            </a:r>
            <a:endParaRPr lang="zh-CN" altLang="en-US"/>
          </a:p>
          <a:p>
            <a:r>
              <a:rPr lang="zh-CN" altLang="en-US"/>
              <a:t>当一个元素上绑定了相同的</a:t>
            </a:r>
            <a:r>
              <a:rPr lang="en-US" altLang="zh-CN"/>
              <a:t>key</a:t>
            </a:r>
            <a:r>
              <a:rPr lang="zh-CN" altLang="en-US"/>
              <a:t>的时候可以复用该元素</a:t>
            </a:r>
            <a:r>
              <a:rPr lang="en-US" altLang="zh-CN"/>
              <a:t>dom</a:t>
            </a:r>
            <a:r>
              <a:rPr lang="zh-CN" altLang="en-US">
                <a:ea typeface="宋体" panose="02010600030101010101" pitchFamily="2" charset="-122"/>
              </a:rPr>
              <a:t>，以提高渲染效率。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还有，可以利用这个特性做一个延迟消失的</a:t>
            </a:r>
            <a:r>
              <a:rPr lang="en-US" altLang="zh-CN">
                <a:ea typeface="宋体" panose="02010600030101010101" pitchFamily="2" charset="-122"/>
              </a:rPr>
              <a:t>hack</a:t>
            </a:r>
            <a:r>
              <a:rPr lang="zh-CN" altLang="en-US">
                <a:ea typeface="宋体" panose="02010600030101010101" pitchFamily="2" charset="-122"/>
              </a:rPr>
              <a:t>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通过上一节的内容，我们大概可以写一些基本的组件了，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一个组件就是一个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*.vue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文件，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分割组件使代码逻辑更有内聚性，逻辑更加的清晰。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但是一个组件只负责一部分的功能，需要把它们组合起来才能发挥一整个系统的功能，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/>
              <a:t>要将组件们给组合起来，组件之间就要有沟通的方式。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如图所示，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vue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的组件和子组件之间采用的结合方式，回导致它最终形成了一个树形结构。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一个树形结构，可能会有这些沟通方法：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父子间沟通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兄弟间沟通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祖先后代间沟通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任意组件间的沟通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---------------------------------------------</a:t>
            </a:r>
            <a:endParaRPr kumimoji="0" lang="en-US" altLang="zh-CN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---------------------------------------------</a:t>
            </a:r>
            <a:endParaRPr kumimoji="0" lang="en-US" altLang="zh-CN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兄弟间沟通</a:t>
            </a:r>
            <a:endParaRPr kumimoji="0" lang="en-US" altLang="zh-CN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举一个极端例子：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右图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给两个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&lt;input&gt;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子组件都绑定同一个数据就可以了。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---------------------------------------------</a:t>
            </a:r>
            <a:endParaRPr lang="en-US" altLang="zh-CN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祖先后代间沟通</a:t>
            </a:r>
            <a:endParaRPr lang="en-US" altLang="zh-CN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微软雅黑" panose="020B0503020204020204" pitchFamily="34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有人可能认为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v-bind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不行就不行了，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怎么连个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v-on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（事件绑定）都不行呢？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r>
              <a:rPr lang="zh-CN" altLang="en-US" dirty="0">
                <a:solidFill>
                  <a:srgbClr val="808080"/>
                </a:solidFill>
                <a:sym typeface="Calibri" panose="020F0502020204030204"/>
              </a:rPr>
              <a:t>不支持自定义事件有什么问题？</a:t>
            </a:r>
            <a:endParaRPr lang="zh-CN" altLang="en-US" dirty="0">
              <a:solidFill>
                <a:srgbClr val="808080"/>
              </a:solidFill>
              <a:ea typeface="宋体" panose="02010600030101010101" pitchFamily="2" charset="-122"/>
              <a:sym typeface="Calibri" panose="020F0502020204030204"/>
            </a:endParaRPr>
          </a:p>
          <a:p>
            <a:endParaRPr lang="zh-CN" altLang="en-US" dirty="0">
              <a:solidFill>
                <a:srgbClr val="808080"/>
              </a:solidFill>
              <a:ea typeface="宋体" panose="02010600030101010101" pitchFamily="2" charset="-122"/>
              <a:sym typeface="Calibri" panose="020F0502020204030204"/>
            </a:endParaRPr>
          </a:p>
          <a:p>
            <a:r>
              <a:rPr lang="zh-CN" altLang="en-US" dirty="0">
                <a:solidFill>
                  <a:srgbClr val="808080"/>
                </a:solidFill>
                <a:sym typeface="Calibri" panose="020F0502020204030204"/>
              </a:rPr>
              <a:t>比如有一个弹框，我们按不同的按钮，</a:t>
            </a:r>
            <a:endParaRPr lang="zh-CN" altLang="en-US" dirty="0">
              <a:solidFill>
                <a:srgbClr val="808080"/>
              </a:solidFill>
              <a:ea typeface="宋体" panose="02010600030101010101" pitchFamily="2" charset="-122"/>
              <a:sym typeface="Calibri" panose="020F0502020204030204"/>
            </a:endParaRPr>
          </a:p>
          <a:p>
            <a:r>
              <a:rPr lang="zh-CN" altLang="en-US" dirty="0">
                <a:solidFill>
                  <a:srgbClr val="808080"/>
                </a:solidFill>
                <a:sym typeface="Calibri" panose="020F0502020204030204"/>
              </a:rPr>
              <a:t>要求父组件有不同的响应，有了自定义事件，可以给不同的自定义事件绑定不同的回调函数，</a:t>
            </a:r>
            <a:endParaRPr lang="zh-CN" altLang="en-US" dirty="0">
              <a:solidFill>
                <a:srgbClr val="808080"/>
              </a:solidFill>
              <a:ea typeface="宋体" panose="02010600030101010101" pitchFamily="2" charset="-122"/>
              <a:sym typeface="Calibri" panose="020F0502020204030204"/>
            </a:endParaRPr>
          </a:p>
          <a:p>
            <a:endParaRPr lang="zh-CN" altLang="en-US" dirty="0">
              <a:solidFill>
                <a:srgbClr val="808080"/>
              </a:solidFill>
              <a:ea typeface="宋体" panose="02010600030101010101" pitchFamily="2" charset="-122"/>
              <a:sym typeface="Calibri" panose="020F0502020204030204"/>
            </a:endParaRPr>
          </a:p>
          <a:p>
            <a:r>
              <a:rPr lang="zh-CN" altLang="en-US" dirty="0">
                <a:solidFill>
                  <a:srgbClr val="808080"/>
                </a:solidFill>
                <a:sym typeface="Calibri" panose="020F0502020204030204"/>
              </a:rPr>
              <a:t>反之，没有自定义事件，就只能监听</a:t>
            </a:r>
            <a:r>
              <a:rPr lang="en-US" altLang="zh-CN" dirty="0">
                <a:solidFill>
                  <a:srgbClr val="808080"/>
                </a:solidFill>
                <a:sym typeface="Calibri" panose="020F0502020204030204"/>
              </a:rPr>
              <a:t>click</a:t>
            </a:r>
            <a:r>
              <a:rPr lang="zh-CN" altLang="en-US" dirty="0">
                <a:solidFill>
                  <a:srgbClr val="808080"/>
                </a:solidFill>
                <a:sym typeface="Calibri" panose="020F0502020204030204"/>
              </a:rPr>
              <a:t>事件了，两个按钮都是点击事件，怎么知道怎么响应。</a:t>
            </a:r>
            <a:endParaRPr lang="zh-CN" altLang="en-US" dirty="0">
              <a:solidFill>
                <a:srgbClr val="808080"/>
              </a:solidFill>
              <a:sym typeface="Calibri" panose="020F0502020204030204"/>
            </a:endParaRPr>
          </a:p>
          <a:p>
            <a:endParaRPr lang="zh-CN" altLang="en-US" dirty="0">
              <a:solidFill>
                <a:srgbClr val="808080"/>
              </a:solidFill>
              <a:sym typeface="Calibri" panose="020F0502020204030204"/>
            </a:endParaRPr>
          </a:p>
          <a:p>
            <a:endParaRPr lang="zh-CN" altLang="en-US" dirty="0">
              <a:solidFill>
                <a:srgbClr val="808080"/>
              </a:solidFill>
              <a:sym typeface="Calibri" panose="020F0502020204030204"/>
            </a:endParaRPr>
          </a:p>
          <a:p>
            <a:r>
              <a:rPr lang="en-US" altLang="zh-CN" dirty="0">
                <a:solidFill>
                  <a:srgbClr val="808080"/>
                </a:solidFill>
                <a:sym typeface="Calibri" panose="020F0502020204030204"/>
              </a:rPr>
              <a:t>------</a:t>
            </a:r>
            <a:endParaRPr lang="zh-CN" altLang="en-US" dirty="0">
              <a:solidFill>
                <a:srgbClr val="808080"/>
              </a:solidFill>
              <a:sym typeface="Calibri" panose="020F0502020204030204"/>
            </a:endParaRPr>
          </a:p>
          <a:p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所谓的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“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用蛮力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”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就是：</a:t>
            </a:r>
            <a:r>
              <a:rPr lang="zh-CN" altLang="en-US" b="1" dirty="0">
                <a:solidFill>
                  <a:srgbClr val="808080"/>
                </a:solidFill>
                <a:sym typeface="+mn-ea"/>
              </a:rPr>
              <a:t>既然父与子可以通过绑定进行沟通，那么逐层进行绑定吧。</a:t>
            </a:r>
            <a:endParaRPr kumimoji="0" lang="en-US" altLang="zh-CN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---------------------------------------------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任意组件间的沟通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不是，以上的只是双向绑定，还有单向通信的方式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方法调用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事件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什么情况下是不需要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“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数据同步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”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的呢？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举个例子：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有一个数据列表，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我点右侧的操作按钮，进行修改，弹出了一个框。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我在这个框上面进行修改。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改了一半，我不改了，把它关掉，这时候列表上的数据因为数据绑定而被修改了，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这样肯定不好。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这个时候就是单向通信出场的时候了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我们刚才提到了量变引起了质变，那究竟是怎么样的质变呢？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我们先来想一想，</a:t>
            </a:r>
            <a:r>
              <a:rPr lang="zh-CN" altLang="en-US">
                <a:sym typeface="+mn-ea"/>
              </a:rPr>
              <a:t>一个复杂的网络应用意味着什么呢？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复杂的</a:t>
            </a:r>
            <a:r>
              <a:rPr lang="en-US" altLang="zh-CN">
                <a:sym typeface="+mn-ea"/>
              </a:rPr>
              <a:t>js</a:t>
            </a:r>
            <a:r>
              <a:rPr lang="zh-CN" altLang="en-US">
                <a:sym typeface="+mn-ea"/>
              </a:rPr>
              <a:t>代码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大量的资源文件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可见，复杂的网页应用，会有很多小网页碰不到的</a:t>
            </a:r>
            <a:r>
              <a:rPr lang="zh-CN" altLang="en-US">
                <a:sym typeface="+mn-ea"/>
              </a:rPr>
              <a:t>问题，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为了解决这些一个一个的问题，而采取的手段就是工程化。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这里有一个图列出了一部分相关的问题和它们的解决方案。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---------------------------------------------------------------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要清晰的管理一个庞大应用的应该怎么做呢？</a:t>
            </a:r>
            <a:endParaRPr lang="zh-CN" altLang="en-US"/>
          </a:p>
          <a:p>
            <a:r>
              <a:rPr lang="en-US" altLang="zh-CN">
                <a:sym typeface="+mn-ea"/>
              </a:rPr>
              <a:t>1. </a:t>
            </a:r>
            <a:endParaRPr lang="en-US" altLang="zh-CN"/>
          </a:p>
          <a:p>
            <a:r>
              <a:rPr lang="zh-CN" altLang="en-US">
                <a:sym typeface="+mn-ea"/>
              </a:rPr>
              <a:t>第一步是要把应用中的公共部分和业务部分拆分开来（很高兴，这一部分已经有人替我们做了，诞生了一些优秀的库和框架）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2. </a:t>
            </a:r>
            <a:endParaRPr lang="en-US" altLang="zh-CN"/>
          </a:p>
          <a:p>
            <a:r>
              <a:rPr lang="zh-CN" altLang="en-US">
                <a:sym typeface="+mn-ea"/>
              </a:rPr>
              <a:t>由于</a:t>
            </a:r>
            <a:r>
              <a:rPr lang="en-US" altLang="zh-CN">
                <a:sym typeface="+mn-ea"/>
              </a:rPr>
              <a:t>JS</a:t>
            </a:r>
            <a:r>
              <a:rPr lang="zh-CN" altLang="en-US">
                <a:sym typeface="+mn-ea"/>
              </a:rPr>
              <a:t>脚本初期的简单性，大部分页面的逻辑都可以容纳在一个</a:t>
            </a:r>
            <a:r>
              <a:rPr lang="en-US" altLang="zh-CN">
                <a:sym typeface="+mn-ea"/>
              </a:rPr>
              <a:t>js</a:t>
            </a:r>
            <a:r>
              <a:rPr lang="zh-CN" altLang="en-US">
                <a:sym typeface="+mn-ea"/>
              </a:rPr>
              <a:t>文件里面，这个时候用</a:t>
            </a:r>
            <a:r>
              <a:rPr lang="en-US" altLang="zh-CN">
                <a:sym typeface="+mn-ea"/>
              </a:rPr>
              <a:t>Script</a:t>
            </a:r>
            <a:r>
              <a:rPr lang="zh-CN" altLang="en-US">
                <a:sym typeface="+mn-ea"/>
              </a:rPr>
              <a:t>标签将其引入页面是很顺理成章的</a:t>
            </a:r>
            <a:endParaRPr lang="zh-CN" altLang="en-US"/>
          </a:p>
          <a:p>
            <a:r>
              <a:rPr lang="zh-CN" altLang="en-US">
                <a:sym typeface="+mn-ea"/>
              </a:rPr>
              <a:t>但是，随着应用功能复杂起来</a:t>
            </a:r>
            <a:r>
              <a:rPr lang="en-US" altLang="zh-CN">
                <a:sym typeface="+mn-ea"/>
              </a:rPr>
              <a:t>Script</a:t>
            </a:r>
            <a:r>
              <a:rPr lang="zh-CN" altLang="en-US">
                <a:sym typeface="+mn-ea"/>
              </a:rPr>
              <a:t>标签要按照依赖顺序来</a:t>
            </a:r>
            <a:r>
              <a:rPr lang="zh-CN" altLang="en-US">
                <a:sym typeface="+mn-ea"/>
              </a:rPr>
              <a:t>手动管理脚本的加载变得麻烦、易错、还可能有性能问题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3. 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脚本加载器就是为了解决这个问题而出现的，它们一般会拥有这些功能：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一、自动计算依赖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二、异步加载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三、按需加载（懒加载）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4. 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还有为了达成某些目的，我们可以使用</a:t>
            </a:r>
            <a:r>
              <a:rPr lang="en-US" altLang="zh-CN">
                <a:sym typeface="+mn-ea"/>
              </a:rPr>
              <a:t>JS</a:t>
            </a:r>
            <a:r>
              <a:rPr lang="zh-CN" altLang="en-US">
                <a:sym typeface="+mn-ea"/>
              </a:rPr>
              <a:t>以外的语言来进行开发：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比如</a:t>
            </a:r>
            <a:r>
              <a:rPr lang="en-US" altLang="zh-CN">
                <a:sym typeface="+mn-ea"/>
              </a:rPr>
              <a:t>Typescript</a:t>
            </a:r>
            <a:r>
              <a:rPr lang="zh-CN" altLang="en-US">
                <a:sym typeface="+mn-ea"/>
              </a:rPr>
              <a:t>，增加了类型检查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sym typeface="+mn-ea"/>
              </a:rPr>
              <a:t>比如</a:t>
            </a:r>
            <a:r>
              <a:rPr lang="en-US" altLang="zh-CN">
                <a:sym typeface="+mn-ea"/>
              </a:rPr>
              <a:t>Babel</a:t>
            </a:r>
            <a:r>
              <a:rPr lang="zh-CN" altLang="en-US">
                <a:sym typeface="+mn-ea"/>
              </a:rPr>
              <a:t>，可以使用</a:t>
            </a:r>
            <a:r>
              <a:rPr lang="en-US" altLang="zh-CN">
                <a:sym typeface="+mn-ea"/>
              </a:rPr>
              <a:t>es6</a:t>
            </a:r>
            <a:r>
              <a:rPr lang="zh-CN" altLang="en-US">
                <a:sym typeface="+mn-ea"/>
              </a:rPr>
              <a:t>的新语法以提高生产力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en-US" altLang="zh-CN">
                <a:sym typeface="+mn-ea"/>
              </a:rPr>
              <a:t>SCSS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LESS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PostCss</a:t>
            </a:r>
            <a:r>
              <a:rPr lang="zh-CN" altLang="en-US">
                <a:sym typeface="+mn-ea"/>
              </a:rPr>
              <a:t>等为 </a:t>
            </a:r>
            <a:r>
              <a:rPr lang="en-US" altLang="zh-CN">
                <a:sym typeface="+mn-ea"/>
              </a:rPr>
              <a:t>css </a:t>
            </a:r>
            <a:r>
              <a:rPr lang="zh-CN" altLang="en-US">
                <a:sym typeface="+mn-ea"/>
              </a:rPr>
              <a:t>添加 变量、</a:t>
            </a:r>
            <a:r>
              <a:rPr lang="en-US" altLang="zh-CN">
                <a:sym typeface="+mn-ea"/>
              </a:rPr>
              <a:t>mixin</a:t>
            </a:r>
            <a:r>
              <a:rPr lang="zh-CN" altLang="en-US">
                <a:sym typeface="+mn-ea"/>
              </a:rPr>
              <a:t>、函数 等功能。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en-US" altLang="zh-CN">
                <a:sym typeface="+mn-ea"/>
              </a:rPr>
              <a:t>5.</a:t>
            </a:r>
            <a:endParaRPr lang="en-US" altLang="zh-CN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sym typeface="+mn-ea"/>
              </a:rPr>
              <a:t>为了提高应用性能，还要对代码进行优化，图片进行优化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en-US" altLang="zh-CN">
                <a:sym typeface="+mn-ea"/>
              </a:rPr>
              <a:t>6.</a:t>
            </a:r>
            <a:endParaRPr lang="en-US" altLang="zh-CN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sym typeface="+mn-ea"/>
              </a:rPr>
              <a:t>为了提高代码代码质量还要提供测试。</a:t>
            </a:r>
            <a:endParaRPr lang="en-US" altLang="zh-CN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从这个图里面可以大概的看出</a:t>
            </a:r>
            <a:r>
              <a:rPr lang="en-US" altLang="zh-CN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commit</a:t>
            </a:r>
            <a:r>
              <a:rPr lang="zh-CN" altLang="en-US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方法的调用方式，</a:t>
            </a:r>
            <a:endParaRPr lang="zh-CN" altLang="en-US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endParaRPr lang="zh-CN" altLang="en-US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r>
              <a:rPr lang="zh-CN" altLang="en-US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这个过程中可以在</a:t>
            </a:r>
            <a:r>
              <a:rPr lang="en-US" altLang="zh-CN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commit</a:t>
            </a:r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方法调用的过程中做手脚。</a:t>
            </a:r>
            <a:endParaRPr lang="zh-CN" altLang="en-US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当然，</a:t>
            </a:r>
            <a:r>
              <a:rPr lang="en-US" altLang="zh-CN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vuex</a:t>
            </a:r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还有其他一些</a:t>
            </a:r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的功能，好像命名空间，代码模块分割等。</a:t>
            </a:r>
            <a:endParaRPr lang="zh-CN" altLang="en-US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在这里看起来</a:t>
            </a:r>
            <a:r>
              <a:rPr lang="en-US" altLang="zh-CN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“</a:t>
            </a:r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数据倒腾</a:t>
            </a:r>
            <a:r>
              <a:rPr lang="en-US" altLang="zh-CN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”</a:t>
            </a:r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没有什么大不了，</a:t>
            </a:r>
            <a:endParaRPr lang="zh-CN" altLang="en-US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但是我们在实际开发的过程中经常会发现</a:t>
            </a:r>
            <a:endParaRPr lang="zh-CN" altLang="en-US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丢三落四，数据格式有误，要维护多个组件间数据同步等问题。</a:t>
            </a:r>
            <a:endParaRPr lang="zh-CN" altLang="en-US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比如 </a:t>
            </a:r>
            <a:endParaRPr lang="zh-CN" altLang="en-US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重复代码太多：这些代码大多数只是为了做一个简单的单个值的修改而已。</a:t>
            </a:r>
            <a:endParaRPr lang="zh-CN" altLang="en-US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endParaRPr lang="zh-CN" altLang="en-US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sym typeface="+mn-ea"/>
              </a:rPr>
              <a:t>复杂路由的功能：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动态路由，从</a:t>
            </a:r>
            <a:r>
              <a:rPr lang="en-US" altLang="zh-CN">
                <a:sym typeface="+mn-ea"/>
              </a:rPr>
              <a:t>url</a:t>
            </a:r>
            <a:r>
              <a:rPr lang="zh-CN" altLang="en-US">
                <a:sym typeface="+mn-ea"/>
              </a:rPr>
              <a:t>中提取参数，供被访问组件使用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嵌套路由，通过</a:t>
            </a:r>
            <a:r>
              <a:rPr lang="en-US" altLang="zh-CN">
                <a:sym typeface="+mn-ea"/>
              </a:rPr>
              <a:t>url</a:t>
            </a:r>
            <a:r>
              <a:rPr lang="zh-CN" altLang="en-US">
                <a:sym typeface="+mn-ea"/>
              </a:rPr>
              <a:t>来决定，页面的组件嵌套方式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路由守卫，监听路由的切换，通过挂载钩子函数的方式，来决定跳转是否成功，是否要二次转换等功能，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sym typeface="+mn-ea"/>
              </a:rPr>
              <a:t>适合用来做权限控制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sym typeface="+mn-ea"/>
              </a:rPr>
              <a:t>---------------------------------------------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简单路由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能不能为他们每一个都做一个展示页面呢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能，还挺简单的：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---------------------------------------------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动态路由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sym typeface="+mn-ea"/>
              </a:rPr>
              <a:t>---------------------------------------------</a:t>
            </a:r>
            <a:endParaRPr lang="en-US" altLang="zh-CN">
              <a:ea typeface="宋体" panose="02010600030101010101" pitchFamily="2" charset="-122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路由优先级：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遍历注册数组，由上往下，逐条进行匹配测试，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找出第一个适合的条目进行渲染。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---------------------------------------------</a:t>
            </a:r>
            <a:endParaRPr lang="en-US" altLang="zh-CN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嵌套路由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ym typeface="+mn-ea"/>
              </a:rPr>
              <a:t>这个图有一定的错误（组件的渲染时机），但是对理解嵌套路由是够用了。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---------------------------------------------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b="1" dirty="0">
                <a:solidFill>
                  <a:srgbClr val="808080"/>
                </a:solidFill>
                <a:latin typeface="+mj-lt"/>
                <a:cs typeface="+mj-cs"/>
                <a:sym typeface="Calibri" panose="020F0502020204030204"/>
              </a:rPr>
              <a:t>我们应该如何最大限度的去利用这些条件？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我打算通过对一些反模式的例子进行逐渐的改进，以探索</a:t>
            </a:r>
            <a:r>
              <a:rPr lang="en-US" altLang="zh-CN">
                <a:sym typeface="+mn-ea"/>
              </a:rPr>
              <a:t>vue</a:t>
            </a:r>
            <a:r>
              <a:rPr lang="zh-CN" altLang="en-US">
                <a:sym typeface="+mn-ea"/>
              </a:rPr>
              <a:t>框架的最佳模式。</a:t>
            </a:r>
            <a:endParaRPr lang="en-US" altLang="zh-CN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我们以一个计算全名的程序为例，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这个是基础实现，我们要怎样来计算全名呢？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第一个错误示范：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这个例子很清晰：在两个</a:t>
            </a:r>
            <a:r>
              <a:rPr lang="en-US" altLang="zh-CN">
                <a:ea typeface="宋体" panose="02010600030101010101" pitchFamily="2" charset="-122"/>
              </a:rPr>
              <a:t>&lt;input&gt;</a:t>
            </a:r>
            <a:r>
              <a:rPr lang="zh-CN" altLang="en-US">
                <a:ea typeface="宋体" panose="02010600030101010101" pitchFamily="2" charset="-122"/>
              </a:rPr>
              <a:t>上面绑定了</a:t>
            </a:r>
            <a:r>
              <a:rPr lang="en-US" altLang="zh-CN">
                <a:ea typeface="宋体" panose="02010600030101010101" pitchFamily="2" charset="-122"/>
              </a:rPr>
              <a:t>input</a:t>
            </a:r>
            <a:r>
              <a:rPr lang="zh-CN" altLang="en-US">
                <a:ea typeface="宋体" panose="02010600030101010101" pitchFamily="2" charset="-122"/>
              </a:rPr>
              <a:t>事件，一旦输入内容变化，就重新计算一遍</a:t>
            </a:r>
            <a:r>
              <a:rPr lang="en-US" altLang="zh-CN">
                <a:ea typeface="宋体" panose="02010600030101010101" pitchFamily="2" charset="-122"/>
              </a:rPr>
              <a:t>fullName</a:t>
            </a:r>
            <a:r>
              <a:rPr lang="zh-CN" altLang="en-US">
                <a:ea typeface="宋体" panose="02010600030101010101" pitchFamily="2" charset="-122"/>
              </a:rPr>
              <a:t>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这个例子</a:t>
            </a:r>
            <a:r>
              <a:rPr lang="zh-CN" altLang="en-US">
                <a:ea typeface="宋体" panose="02010600030101010101" pitchFamily="2" charset="-122"/>
              </a:rPr>
              <a:t>也运行得很正常（我尝试过运行了</a:t>
            </a:r>
            <a:r>
              <a:rPr lang="zh-CN" altLang="en-US">
                <a:ea typeface="宋体" panose="02010600030101010101" pitchFamily="2" charset="-122"/>
              </a:rPr>
              <a:t>）。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那它有什么问题呢？我们试着让应用更复杂一点：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1. </a:t>
            </a:r>
            <a:r>
              <a:rPr lang="zh-CN" altLang="en-US">
                <a:ea typeface="宋体" panose="02010600030101010101" pitchFamily="2" charset="-122"/>
              </a:rPr>
              <a:t>为了适应数据回填的需要，我们要给</a:t>
            </a:r>
            <a:r>
              <a:rPr lang="en-US" altLang="zh-CN">
                <a:ea typeface="宋体" panose="02010600030101010101" pitchFamily="2" charset="-122"/>
              </a:rPr>
              <a:t>data</a:t>
            </a:r>
            <a:r>
              <a:rPr lang="zh-CN" altLang="en-US">
                <a:ea typeface="宋体" panose="02010600030101010101" pitchFamily="2" charset="-122"/>
              </a:rPr>
              <a:t>里面的数据进行初始化。（点）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这是个小意思，只不过有些小重复，我们再改改（点）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好，第一个复杂化的需求我们完成了。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来第二个需求。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2. </a:t>
            </a:r>
            <a:r>
              <a:rPr lang="zh-CN" altLang="en-US">
                <a:ea typeface="宋体" panose="02010600030101010101" pitchFamily="2" charset="-122"/>
              </a:rPr>
              <a:t>现在我要加一个按钮，只清空名不清空姓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不知道你们发现了没有，随着这个需求增多，我们并没有从</a:t>
            </a:r>
            <a:r>
              <a:rPr lang="en-US" altLang="zh-CN">
                <a:ea typeface="宋体" panose="02010600030101010101" pitchFamily="2" charset="-122"/>
              </a:rPr>
              <a:t>vue</a:t>
            </a:r>
            <a:r>
              <a:rPr lang="zh-CN" altLang="en-US">
                <a:ea typeface="宋体" panose="02010600030101010101" pitchFamily="2" charset="-122"/>
              </a:rPr>
              <a:t>这个框架里面获得了多大的好处。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我们写的还是</a:t>
            </a:r>
            <a:r>
              <a:rPr lang="en-US" altLang="zh-CN">
                <a:ea typeface="宋体" panose="02010600030101010101" pitchFamily="2" charset="-122"/>
              </a:rPr>
              <a:t>jquery</a:t>
            </a:r>
            <a:r>
              <a:rPr lang="zh-CN" altLang="en-US">
                <a:ea typeface="宋体" panose="02010600030101010101" pitchFamily="2" charset="-122"/>
              </a:rPr>
              <a:t>时代过来的过程式代码，手动维护</a:t>
            </a:r>
            <a:r>
              <a:rPr lang="en-US" altLang="zh-CN">
                <a:ea typeface="宋体" panose="02010600030101010101" pitchFamily="2" charset="-122"/>
              </a:rPr>
              <a:t>fullName</a:t>
            </a:r>
            <a:r>
              <a:rPr lang="zh-CN" altLang="en-US">
                <a:ea typeface="宋体" panose="02010600030101010101" pitchFamily="2" charset="-122"/>
              </a:rPr>
              <a:t>的状态，手动调用</a:t>
            </a:r>
            <a:r>
              <a:rPr lang="en-US" altLang="zh-CN">
                <a:ea typeface="宋体" panose="02010600030101010101" pitchFamily="2" charset="-122"/>
              </a:rPr>
              <a:t>calculateFullName</a:t>
            </a:r>
            <a:r>
              <a:rPr lang="zh-CN" altLang="en-US">
                <a:ea typeface="宋体" panose="02010600030101010101" pitchFamily="2" charset="-122"/>
              </a:rPr>
              <a:t>函数，更新</a:t>
            </a:r>
            <a:r>
              <a:rPr lang="en-US" altLang="zh-CN">
                <a:ea typeface="宋体" panose="02010600030101010101" pitchFamily="2" charset="-122"/>
              </a:rPr>
              <a:t>fullName</a:t>
            </a:r>
            <a:r>
              <a:rPr lang="zh-CN" altLang="en-US">
                <a:ea typeface="宋体" panose="02010600030101010101" pitchFamily="2" charset="-122"/>
              </a:rPr>
              <a:t>字段。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除了不用手动更新</a:t>
            </a:r>
            <a:r>
              <a:rPr lang="en-US" altLang="zh-CN">
                <a:ea typeface="宋体" panose="02010600030101010101" pitchFamily="2" charset="-122"/>
              </a:rPr>
              <a:t>dom</a:t>
            </a:r>
            <a:r>
              <a:rPr lang="zh-CN" altLang="en-US">
                <a:ea typeface="宋体" panose="02010600030101010101" pitchFamily="2" charset="-122"/>
              </a:rPr>
              <a:t>以外，没有比</a:t>
            </a:r>
            <a:r>
              <a:rPr lang="en-US" altLang="zh-CN">
                <a:ea typeface="宋体" panose="02010600030101010101" pitchFamily="2" charset="-122"/>
              </a:rPr>
              <a:t>jquery</a:t>
            </a:r>
            <a:r>
              <a:rPr lang="zh-CN" altLang="en-US">
                <a:ea typeface="宋体" panose="02010600030101010101" pitchFamily="2" charset="-122"/>
              </a:rPr>
              <a:t>好多少。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如果某个地方忘记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手动调用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calculateFullName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函数了，应用就出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bug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了。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有什么解决办法？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我们先来解决手动调用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calculateFullName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函数的问题吧。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我们把监听用户操作改为了监听数据，看起来没有什么大变化，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但是我们成功的消灭了一个问题：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我们现在不用担心某个地方忘记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手动调用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calculateFullName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函数，导致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bug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了。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为什么会带来这个不同？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因为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 在中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vue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，被观察的原点就是声明在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data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中的数据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r>
              <a:rPr lang="zh-CN" altLang="en-US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我们在原点对数据进行观察，利用观察者模式的响应性，来维护</a:t>
            </a:r>
            <a:r>
              <a:rPr lang="en-US" altLang="zh-CN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fullName</a:t>
            </a:r>
            <a:r>
              <a:rPr lang="zh-CN" altLang="en-US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当然不会出错了。</a:t>
            </a:r>
            <a:endParaRPr lang="zh-CN" altLang="en-US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endParaRPr lang="zh-CN" altLang="en-US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r>
              <a:rPr lang="zh-CN" altLang="en-US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而且请看cleanName函数，这个函数现在变得更加的纯粹了，它不用负责重新计算</a:t>
            </a:r>
            <a:r>
              <a:rPr lang="en-US" altLang="zh-CN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fullName</a:t>
            </a:r>
            <a:r>
              <a:rPr lang="zh-CN" altLang="en-US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了。</a:t>
            </a:r>
            <a:endParaRPr lang="zh-CN" altLang="en-US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endParaRPr lang="zh-CN" altLang="en-US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endParaRPr lang="zh-CN" altLang="en-US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b="0">
                <a:sym typeface="+mn-ea"/>
              </a:rPr>
              <a:t>我们之前说到了，工程化是面对问题的一个个解决方案、解决手段。</a:t>
            </a: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b="0">
                <a:sym typeface="+mn-ea"/>
              </a:rPr>
              <a:t>那工程化都有哪些方案、手段呢？</a:t>
            </a: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b="0">
                <a:sym typeface="+mn-ea"/>
              </a:rPr>
              <a:t>1. </a:t>
            </a:r>
            <a:r>
              <a:rPr lang="zh-CN" altLang="en-US" b="0">
                <a:sym typeface="+mn-ea"/>
              </a:rPr>
              <a:t>让应用运行更快的指导思想，几乎所有的前端优化手段都遵守了这指导规则</a:t>
            </a: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b="0">
                <a:sym typeface="+mn-ea"/>
              </a:rPr>
              <a:t>包括我刚才稍微提到的</a:t>
            </a:r>
            <a:r>
              <a:rPr lang="en-US" altLang="zh-CN" b="0">
                <a:sym typeface="+mn-ea"/>
              </a:rPr>
              <a:t>http</a:t>
            </a:r>
            <a:r>
              <a:rPr lang="zh-CN" altLang="en-US" b="0">
                <a:sym typeface="+mn-ea"/>
              </a:rPr>
              <a:t>请求过多，图片压缩，代码合并等问题，都在这</a:t>
            </a:r>
            <a:r>
              <a:rPr lang="en-US" altLang="zh-CN" b="0">
                <a:sym typeface="+mn-ea"/>
              </a:rPr>
              <a:t>2</a:t>
            </a:r>
            <a:r>
              <a:rPr lang="zh-CN" altLang="en-US" b="0">
                <a:sym typeface="+mn-ea"/>
              </a:rPr>
              <a:t>本书里面有过讨论</a:t>
            </a: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b="0">
                <a:sym typeface="+mn-ea"/>
              </a:rPr>
              <a:t>2. </a:t>
            </a:r>
            <a:r>
              <a:rPr lang="zh-CN" altLang="en-US" b="0">
                <a:sym typeface="+mn-ea"/>
              </a:rPr>
              <a:t>我们可以使用一些现代的前端，框架它们都是专门用于开发单页面应用的，</a:t>
            </a: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b="0">
                <a:sym typeface="+mn-ea"/>
              </a:rPr>
              <a:t>也都是</a:t>
            </a:r>
            <a:r>
              <a:rPr lang="en-US" altLang="zh-CN" b="0">
                <a:sym typeface="+mn-ea"/>
              </a:rPr>
              <a:t>mvvm</a:t>
            </a:r>
            <a:r>
              <a:rPr lang="zh-CN" altLang="en-US" b="0">
                <a:sym typeface="+mn-ea"/>
              </a:rPr>
              <a:t>框架，</a:t>
            </a:r>
            <a:r>
              <a:rPr lang="en-US" altLang="zh-CN" b="0">
                <a:sym typeface="+mn-ea"/>
              </a:rPr>
              <a:t>mvvm</a:t>
            </a:r>
            <a:r>
              <a:rPr lang="en-US" altLang="zh-CN" b="0">
                <a:sym typeface="+mn-ea"/>
              </a:rPr>
              <a:t>的一个重要的特征就是数据绑定，也就是说，模型model上的属性改变了，</a:t>
            </a:r>
            <a:endParaRPr lang="en-US" altLang="zh-CN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b="0">
                <a:sym typeface="+mn-ea"/>
              </a:rPr>
              <a:t>dom上的内容会自动改变</a:t>
            </a:r>
            <a:endParaRPr lang="en-US" altLang="zh-CN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b="0">
                <a:sym typeface="+mn-ea"/>
              </a:rPr>
              <a:t>本次讲座的大部分内容主要集中在对</a:t>
            </a:r>
            <a:r>
              <a:rPr lang="en-US" altLang="zh-CN" b="0">
                <a:sym typeface="+mn-ea"/>
              </a:rPr>
              <a:t>vue</a:t>
            </a:r>
            <a:r>
              <a:rPr lang="zh-CN" altLang="en-US" b="0">
                <a:sym typeface="+mn-ea"/>
              </a:rPr>
              <a:t>的讲述上。</a:t>
            </a: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b="0">
                <a:sym typeface="+mn-ea"/>
              </a:rPr>
              <a:t>3. </a:t>
            </a:r>
            <a:r>
              <a:rPr lang="zh-CN" altLang="en-US" b="0">
                <a:sym typeface="+mn-ea"/>
              </a:rPr>
              <a:t>还有可以提高代码质量的单元测试框架。本次的讲座由于时间的原因不会涉及这方面的介绍</a:t>
            </a: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b="0">
                <a:sym typeface="+mn-ea"/>
              </a:rPr>
              <a:t>除此以外，还有整合各种工程手段的相关工具，比如</a:t>
            </a:r>
            <a:r>
              <a:rPr lang="en-US" altLang="zh-CN" b="0">
                <a:sym typeface="+mn-ea"/>
              </a:rPr>
              <a:t>gulp</a:t>
            </a:r>
            <a:r>
              <a:rPr lang="zh-CN" altLang="en-US" b="0">
                <a:sym typeface="+mn-ea"/>
              </a:rPr>
              <a:t>和</a:t>
            </a:r>
            <a:r>
              <a:rPr lang="en-US" altLang="zh-CN" b="0">
                <a:sym typeface="+mn-ea"/>
              </a:rPr>
              <a:t>webpack</a:t>
            </a:r>
            <a:r>
              <a:rPr lang="zh-CN" altLang="en-US" b="0">
                <a:sym typeface="+mn-ea"/>
              </a:rPr>
              <a:t>，</a:t>
            </a: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b="0">
                <a:sym typeface="+mn-ea"/>
              </a:rPr>
              <a:t>前端工程化中使用的各种工具很多都需要执行响应的命令行的：</a:t>
            </a: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b="0">
                <a:sym typeface="+mn-ea"/>
              </a:rPr>
              <a:t>-------------------------------------------------------------</a:t>
            </a: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b="0">
                <a:sym typeface="+mn-ea"/>
              </a:rPr>
              <a:t>代码转换、代码优化、图片优化、测试</a:t>
            </a: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b="0">
                <a:sym typeface="+mn-ea"/>
              </a:rPr>
              <a:t>还能附加其它的各种各样的功能，我们要输入的命令实在是太多了，</a:t>
            </a: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b="0">
                <a:sym typeface="+mn-ea"/>
              </a:rPr>
              <a:t>我们可以通过gulp、webpack等工具帮我们去组合这些命令。</a:t>
            </a:r>
            <a:endParaRPr lang="zh-CN" altLang="en-US" b="0">
              <a:sym typeface="+mn-ea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那还有没有继续改善的余地呢？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有，运用计算属性</a:t>
            </a:r>
            <a:r>
              <a:rPr lang="en-US" altLang="zh-CN">
                <a:ea typeface="宋体" panose="02010600030101010101" pitchFamily="2" charset="-122"/>
              </a:rPr>
              <a:t>computed</a:t>
            </a:r>
            <a:r>
              <a:rPr lang="zh-CN" altLang="en-US">
                <a:ea typeface="宋体" panose="02010600030101010101" pitchFamily="2" charset="-122"/>
              </a:rPr>
              <a:t>（点）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好好看看我们都删除了些什么？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我们删除了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1. data</a:t>
            </a:r>
            <a:r>
              <a:rPr lang="zh-CN" altLang="en-US">
                <a:ea typeface="宋体" panose="02010600030101010101" pitchFamily="2" charset="-122"/>
              </a:rPr>
              <a:t>里面的</a:t>
            </a:r>
            <a:r>
              <a:rPr lang="en-US" altLang="zh-CN">
                <a:ea typeface="宋体" panose="02010600030101010101" pitchFamily="2" charset="-122"/>
              </a:rPr>
              <a:t>fullName</a:t>
            </a:r>
            <a:r>
              <a:rPr lang="zh-CN" altLang="en-US">
                <a:ea typeface="宋体" panose="02010600030101010101" pitchFamily="2" charset="-122"/>
              </a:rPr>
              <a:t>，我们现在不用维护它了，完全不用，就连初始化都不用。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2. </a:t>
            </a:r>
            <a:r>
              <a:rPr lang="zh-CN" altLang="en-US">
                <a:ea typeface="宋体" panose="02010600030101010101" pitchFamily="2" charset="-122"/>
              </a:rPr>
              <a:t>我们删除了</a:t>
            </a:r>
            <a:r>
              <a:rPr lang="en-US" altLang="zh-CN">
                <a:ea typeface="宋体" panose="02010600030101010101" pitchFamily="2" charset="-122"/>
              </a:rPr>
              <a:t>watch</a:t>
            </a:r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最后只多了一个</a:t>
            </a:r>
            <a:r>
              <a:rPr lang="en-US" altLang="zh-CN">
                <a:ea typeface="宋体" panose="02010600030101010101" pitchFamily="2" charset="-122"/>
              </a:rPr>
              <a:t>computed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计算属性，它接替了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calculateFullName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的位置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所以，这说明了什么？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说明，</a:t>
            </a:r>
            <a:r>
              <a:rPr lang="en-US" altLang="zh-CN">
                <a:ea typeface="宋体" panose="02010600030101010101" pitchFamily="2" charset="-122"/>
              </a:rPr>
              <a:t>computed</a:t>
            </a:r>
            <a:r>
              <a:rPr lang="zh-CN" altLang="en-US">
                <a:ea typeface="宋体" panose="02010600030101010101" pitchFamily="2" charset="-122"/>
              </a:rPr>
              <a:t>计算属性实在是</a:t>
            </a:r>
            <a:r>
              <a:rPr lang="zh-CN" altLang="en-US">
                <a:ea typeface="宋体" panose="02010600030101010101" pitchFamily="2" charset="-122"/>
              </a:rPr>
              <a:t>太强大了，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它替代了</a:t>
            </a:r>
            <a:r>
              <a:rPr lang="en-US" altLang="zh-CN">
                <a:ea typeface="宋体" panose="02010600030101010101" pitchFamily="2" charset="-122"/>
              </a:rPr>
              <a:t>data</a:t>
            </a:r>
            <a:r>
              <a:rPr lang="zh-CN" altLang="en-US">
                <a:ea typeface="宋体" panose="02010600030101010101" pitchFamily="2" charset="-122"/>
              </a:rPr>
              <a:t>，可以直接在</a:t>
            </a:r>
            <a:r>
              <a:rPr lang="en-US" altLang="zh-CN">
                <a:ea typeface="宋体" panose="02010600030101010101" pitchFamily="2" charset="-122"/>
              </a:rPr>
              <a:t>data</a:t>
            </a:r>
            <a:r>
              <a:rPr lang="zh-CN" altLang="en-US">
                <a:ea typeface="宋体" panose="02010600030101010101" pitchFamily="2" charset="-122"/>
              </a:rPr>
              <a:t>以外的所有地方访问的到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它</a:t>
            </a:r>
            <a:r>
              <a:rPr lang="zh-CN" altLang="en-US">
                <a:ea typeface="宋体" panose="02010600030101010101" pitchFamily="2" charset="-122"/>
              </a:rPr>
              <a:t>替代了</a:t>
            </a:r>
            <a:r>
              <a:rPr lang="en-US" altLang="zh-CN">
                <a:ea typeface="宋体" panose="02010600030101010101" pitchFamily="2" charset="-122"/>
              </a:rPr>
              <a:t>watch</a:t>
            </a:r>
            <a:r>
              <a:rPr lang="zh-CN" altLang="en-US">
                <a:ea typeface="宋体" panose="02010600030101010101" pitchFamily="2" charset="-122"/>
              </a:rPr>
              <a:t>，自动替我们监听了调用过程中用到的一切声明的</a:t>
            </a:r>
            <a:r>
              <a:rPr lang="en-US" altLang="zh-CN">
                <a:ea typeface="宋体" panose="02010600030101010101" pitchFamily="2" charset="-122"/>
              </a:rPr>
              <a:t>data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>
                <a:ea typeface="宋体" panose="02010600030101010101" pitchFamily="2" charset="-122"/>
              </a:rPr>
              <a:t>computed</a:t>
            </a:r>
            <a:r>
              <a:rPr lang="zh-CN" altLang="en-US">
                <a:ea typeface="宋体" panose="02010600030101010101" pitchFamily="2" charset="-122"/>
              </a:rPr>
              <a:t>的变化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它替代了</a:t>
            </a:r>
            <a:r>
              <a:rPr lang="en-US" altLang="zh-CN">
                <a:ea typeface="宋体" panose="02010600030101010101" pitchFamily="2" charset="-122"/>
              </a:rPr>
              <a:t>method</a:t>
            </a:r>
            <a:r>
              <a:rPr lang="zh-CN" altLang="en-US">
                <a:ea typeface="宋体" panose="02010600030101010101" pitchFamily="2" charset="-122"/>
              </a:rPr>
              <a:t>，里面逻辑是</a:t>
            </a:r>
            <a:r>
              <a:rPr lang="en-US" altLang="zh-CN">
                <a:ea typeface="宋体" panose="02010600030101010101" pitchFamily="2" charset="-122"/>
              </a:rPr>
              <a:t>familyName + name </a:t>
            </a:r>
            <a:r>
              <a:rPr lang="zh-CN" altLang="en-US">
                <a:ea typeface="宋体" panose="02010600030101010101" pitchFamily="2" charset="-122"/>
              </a:rPr>
              <a:t>到 </a:t>
            </a:r>
            <a:r>
              <a:rPr lang="en-US" altLang="zh-CN">
                <a:ea typeface="宋体" panose="02010600030101010101" pitchFamily="2" charset="-122"/>
              </a:rPr>
              <a:t>fullName </a:t>
            </a:r>
            <a:r>
              <a:rPr lang="zh-CN" altLang="en-US">
                <a:ea typeface="宋体" panose="02010600030101010101" pitchFamily="2" charset="-122"/>
              </a:rPr>
              <a:t>的推理过程。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它是一个三合一结构，给我们带来了第二个最佳实践。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声明式编程，是一个函数式编程里面的概念，函数式编程里面还 无副作用的引用透明 可以应用在</a:t>
            </a:r>
            <a:r>
              <a:rPr lang="en-US" altLang="zh-CN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js</a:t>
            </a:r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开发中</a:t>
            </a:r>
            <a:r>
              <a:rPr lang="en-US" altLang="zh-CN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l</a:t>
            </a:r>
            <a:endParaRPr lang="en-US" altLang="zh-CN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  <a:sym typeface="+mn-ea"/>
              </a:rPr>
              <a:t>我们以一个联动下拉作为例子。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en-US" altLang="zh-CN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它的基本架构如图，就是两个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&lt;select&gt;,</a:t>
            </a:r>
            <a:endParaRPr lang="en-US" altLang="zh-CN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和两个获取数据的异步函数。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如果按照我们之前讨论的最佳实践来做的话（点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）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你会发现这些框住的地方，都是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promise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，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en-US" altLang="zh-CN">
                <a:ea typeface="宋体" panose="02010600030101010101" pitchFamily="2" charset="-122"/>
                <a:sym typeface="+mn-ea"/>
              </a:rPr>
              <a:t>v-for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for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指令）那里会出错，根本就动不了嘛。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没办法，只能退而求其次，（点）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这样就不能实现规则二了。规则二的好处都有啥，前面已经说过了。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有没有一个方法，一个两全其美的方法，既能使用异步、又能使用规则二。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有。</a:t>
            </a:r>
            <a:endParaRPr lang="en-US" altLang="zh-CN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  <a:sym typeface="+mn-ea"/>
              </a:rPr>
              <a:t>我将这个东西写成了一个辅助函数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dataSource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en-US" altLang="zh-CN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通过使用这个辅助函数，可以写出了这样的代码。（点）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到此为止，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vue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相关的介绍就完了。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j</a:t>
            </a:r>
            <a:endParaRPr lang="en-US" altLang="zh-CN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回调函数很简单，相信在座的大部分人都知道，但是这里也姑且介绍一下。</a:t>
            </a:r>
            <a:endParaRPr lang="zh-CN" altLang="en-US"/>
          </a:p>
          <a:p>
            <a:r>
              <a:rPr lang="zh-CN" altLang="en-US"/>
              <a:t>这个定义是在百度上转抄过来的。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要讲异步函数之前，我们先列一些</a:t>
            </a:r>
            <a:r>
              <a:rPr lang="zh-CN" dirty="0">
                <a:sym typeface="+mn-ea"/>
              </a:rPr>
              <a:t>浏览器自带的异步函数。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点）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我们可以看一个最简单的回调应用，和一个异步函数的应用。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它们的的调用方式非常相像吧。（点</a:t>
            </a:r>
            <a:r>
              <a:rPr lang="zh-CN" altLang="en-US" dirty="0">
                <a:sym typeface="+mn-ea"/>
              </a:rPr>
              <a:t>）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这个才是它们的区别，</a:t>
            </a:r>
            <a:r>
              <a:rPr lang="en-US" altLang="zh-CN" dirty="0">
                <a:sym typeface="+mn-ea"/>
              </a:rPr>
              <a:t>callback</a:t>
            </a:r>
            <a:r>
              <a:rPr lang="zh-CN" altLang="en-US" dirty="0">
                <a:sym typeface="+mn-ea"/>
              </a:rPr>
              <a:t>的打印语句按照顺序输出了。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而</a:t>
            </a:r>
            <a:r>
              <a:rPr lang="en-US" altLang="zh-CN" dirty="0">
                <a:sym typeface="+mn-ea"/>
              </a:rPr>
              <a:t>setTimeout</a:t>
            </a:r>
            <a:r>
              <a:rPr lang="zh-CN" altLang="en-US" dirty="0">
                <a:sym typeface="+mn-ea"/>
              </a:rPr>
              <a:t>的打印语句会被延迟执行。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setTimeout</a:t>
            </a:r>
            <a:r>
              <a:rPr lang="zh-CN" altLang="en-US" dirty="0">
                <a:sym typeface="+mn-ea"/>
              </a:rPr>
              <a:t>是怎么做到这个的？这就要说起</a:t>
            </a:r>
            <a:r>
              <a:rPr lang="en-US" altLang="zh-CN" dirty="0">
                <a:sym typeface="+mn-ea"/>
              </a:rPr>
              <a:t>js</a:t>
            </a:r>
            <a:r>
              <a:rPr lang="zh-CN" altLang="en-US" dirty="0">
                <a:sym typeface="+mn-ea"/>
              </a:rPr>
              <a:t>的事件队列了。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这里有一句话，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一旦执行栈中的所有同步任务执行完毕，系统就会按次序读取消息队列中的异步任务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要同步的操作执行完了，再回去动消息队列中的东西。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这就是</a:t>
            </a:r>
            <a:r>
              <a:rPr lang="en-US" altLang="zh-CN" dirty="0">
                <a:sym typeface="+mn-ea"/>
              </a:rPr>
              <a:t>setTimeout</a:t>
            </a:r>
            <a:r>
              <a:rPr lang="zh-CN" altLang="en-US" dirty="0">
                <a:sym typeface="+mn-ea"/>
              </a:rPr>
              <a:t>会延迟执行的原因。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得出的结论就是</a:t>
            </a:r>
            <a:r>
              <a:rPr lang="zh-CN" altLang="en-US" dirty="0">
                <a:sym typeface="+mn-ea"/>
              </a:rPr>
              <a:t>（点）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这个例子有</a:t>
            </a:r>
            <a:r>
              <a:rPr lang="zh-CN" altLang="en-US"/>
              <a:t>什么问题呢？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看图，当</a:t>
            </a:r>
            <a:r>
              <a:rPr lang="en-US" altLang="zh-CN">
                <a:sym typeface="+mn-ea"/>
              </a:rPr>
              <a:t>data</a:t>
            </a:r>
            <a:r>
              <a:rPr lang="zh-CN" altLang="en-US">
                <a:sym typeface="+mn-ea"/>
              </a:rPr>
              <a:t>为真值时，执行顺序时。。。。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</a:t>
            </a:r>
            <a:r>
              <a:rPr lang="en-US" altLang="zh-CN">
                <a:sym typeface="+mn-ea"/>
              </a:rPr>
              <a:t>data</a:t>
            </a:r>
            <a:r>
              <a:rPr lang="zh-CN" altLang="en-US">
                <a:sym typeface="+mn-ea"/>
              </a:rPr>
              <a:t>为假</a:t>
            </a:r>
            <a:r>
              <a:rPr lang="zh-CN" altLang="en-US">
                <a:sym typeface="+mn-ea"/>
              </a:rPr>
              <a:t>值时，执行顺序时。。。。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这里是一个经典的用来调侃回调带来的问题的图。</a:t>
            </a:r>
            <a:endParaRPr kumimoji="1" lang="en-US" altLang="zh-CN" dirty="0"/>
          </a:p>
          <a:p>
            <a:r>
              <a:rPr kumimoji="1" lang="zh-CN" altLang="en-US" dirty="0"/>
              <a:t>随着异步步骤的增加，代码不断的横向发展。</a:t>
            </a:r>
            <a:endParaRPr kumimoji="1" lang="en-US" altLang="zh-CN" dirty="0"/>
          </a:p>
          <a:p>
            <a:r>
              <a:rPr kumimoji="1" lang="zh-CN" altLang="en-US" dirty="0"/>
              <a:t>缩进的金字塔越来越高。</a:t>
            </a:r>
            <a:endParaRPr kumimoji="1" lang="en-US" altLang="zh-CN" dirty="0"/>
          </a:p>
          <a:p>
            <a:r>
              <a:rPr kumimoji="1" lang="zh-CN" altLang="en-US" dirty="0"/>
              <a:t>底下的括号越来越长。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这里给代码带来了可维护性问题。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我们在上一节里面简要提到了一些工程化的工具、库、框架等，但是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为了管理这些东西，我们需要一个包管理工具，这个包管理工具就是</a:t>
            </a:r>
            <a:r>
              <a:rPr lang="en-US" altLang="zh-CN" dirty="0">
                <a:sym typeface="+mn-ea"/>
              </a:rPr>
              <a:t>NPM</a:t>
            </a:r>
            <a:endParaRPr lang="en-US" altLang="zh-CN" dirty="0">
              <a:sym typeface="+mn-ea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所谓的函数分解就是，把每一个异步步骤都拉出来作为一个函数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这里有一个例子，使用</a:t>
            </a:r>
            <a:r>
              <a:rPr kumimoji="1" lang="en-US" altLang="zh-CN" dirty="0" err="1"/>
              <a:t>async</a:t>
            </a:r>
            <a:r>
              <a:rPr kumimoji="1" lang="zh-CN" altLang="en-US" dirty="0"/>
              <a:t>库的最常用的一个控制流函数</a:t>
            </a:r>
            <a:r>
              <a:rPr kumimoji="1" lang="en-US" altLang="zh-CN" dirty="0"/>
              <a:t>waterfall</a:t>
            </a:r>
            <a:r>
              <a:rPr kumimoji="1" lang="zh-CN" altLang="en-US" dirty="0"/>
              <a:t>，</a:t>
            </a:r>
            <a:r>
              <a:rPr kumimoji="1" lang="en-US" altLang="zh-CN" dirty="0"/>
              <a:t>waterfall</a:t>
            </a:r>
            <a:r>
              <a:rPr kumimoji="1" lang="zh-CN" altLang="en-US" dirty="0"/>
              <a:t>会一个接着一个执行里面的函数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用这个库有什么好处呢？</a:t>
            </a:r>
            <a:endParaRPr kumimoji="1" lang="en-US" altLang="zh-CN" dirty="0"/>
          </a:p>
          <a:p>
            <a:r>
              <a:rPr kumimoji="1" lang="zh-CN" altLang="en-US" dirty="0"/>
              <a:t>我们可以和前面的例子进行一个对比，前面的例子当中需要将下一步的函数，硬编码到当前一步的函数里面。</a:t>
            </a:r>
            <a:endParaRPr kumimoji="1" lang="en-US" altLang="zh-CN" dirty="0"/>
          </a:p>
          <a:p>
            <a:r>
              <a:rPr kumimoji="1" lang="zh-CN" altLang="en-US" dirty="0"/>
              <a:t>用了这个库以后它只要求我们的每一个步骤的末尾调用一个</a:t>
            </a:r>
            <a:r>
              <a:rPr kumimoji="1" lang="en-US" altLang="zh-CN" dirty="0"/>
              <a:t>callback</a:t>
            </a:r>
            <a:r>
              <a:rPr kumimoji="1" lang="zh-CN" altLang="en-US" dirty="0"/>
              <a:t>，把结果传入进去就行。</a:t>
            </a:r>
            <a:endParaRPr kumimoji="1" lang="en-US" altLang="zh-CN" dirty="0"/>
          </a:p>
          <a:p>
            <a:r>
              <a:rPr kumimoji="1" lang="zh-CN" altLang="en-US" dirty="0"/>
              <a:t>这样就解除了前一步和后一步之间的耦合了。</a:t>
            </a:r>
            <a:endParaRPr kumimoji="1" lang="en-US" altLang="zh-CN" dirty="0"/>
          </a:p>
          <a:p>
            <a:r>
              <a:rPr kumimoji="1" lang="zh-CN" altLang="en-US" dirty="0"/>
              <a:t>解除了耦合以后，这些函数的复用，就不用改代码了。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当然这个库也有缺点，那就是它的控制流函数可不只有</a:t>
            </a:r>
            <a:r>
              <a:rPr kumimoji="1" lang="en-US" altLang="zh-CN" dirty="0"/>
              <a:t>waterfall</a:t>
            </a:r>
            <a:r>
              <a:rPr kumimoji="1" lang="zh-CN" altLang="en-US" dirty="0"/>
              <a:t>一个，为了适应各种情况，还有一个列表的函数在等着我们。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接下来是</a:t>
            </a:r>
            <a:r>
              <a:rPr kumimoji="1" lang="en-US" altLang="zh-CN" dirty="0" err="1"/>
              <a:t>co.js</a:t>
            </a:r>
            <a:r>
              <a:rPr kumimoji="1" lang="zh-CN" altLang="en-US" dirty="0"/>
              <a:t>的示例代码，它的核心代码非常的短小，只有几行，就在最下面。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这个核心代码做的事情很简单，就是启动一个迭代器，迭代器迭代出来的结果，就作为下一次迭代的参数，</a:t>
            </a:r>
            <a:endParaRPr kumimoji="1" lang="en-US" altLang="zh-CN" dirty="0"/>
          </a:p>
          <a:p>
            <a:r>
              <a:rPr kumimoji="1" lang="zh-CN" altLang="en-US" dirty="0"/>
              <a:t>一直迭代，直到迭代器完成为止。虽然真实的库文件要更加复杂，但是第一版的源代码只有</a:t>
            </a:r>
            <a:r>
              <a:rPr kumimoji="1" lang="en-US" altLang="zh-CN" dirty="0"/>
              <a:t>200</a:t>
            </a:r>
            <a:r>
              <a:rPr kumimoji="1" lang="zh-CN" altLang="en-US" dirty="0"/>
              <a:t>行。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真正支持它完成这些功能的有很大一部分是</a:t>
            </a:r>
            <a:r>
              <a:rPr kumimoji="1" lang="en-US" altLang="zh-CN" dirty="0"/>
              <a:t>es6</a:t>
            </a:r>
            <a:r>
              <a:rPr kumimoji="1" lang="zh-CN" altLang="en-US" dirty="0"/>
              <a:t>的新语法，生成器</a:t>
            </a:r>
            <a:r>
              <a:rPr kumimoji="1" lang="en-US" altLang="zh-CN" dirty="0"/>
              <a:t>generator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r>
              <a:rPr kumimoji="1" lang="zh-CN" altLang="en-US" dirty="0"/>
              <a:t>说起来这个库使用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生成器相关的待会会说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上面说了这么多的优缺点，但具体情况下，应该使用哪一个呢？</a:t>
            </a:r>
            <a:endParaRPr kumimoji="1" lang="en-US" altLang="zh-CN" dirty="0"/>
          </a:p>
          <a:p>
            <a:r>
              <a:rPr kumimoji="1" lang="zh-CN" altLang="en-US" dirty="0"/>
              <a:t>这个列表只作为一个参考，至于实战的时候应该要用哪个呢？具体例子还是要具体分析。</a:t>
            </a:r>
            <a:endParaRPr kumimoji="1" lang="en-US" altLang="zh-CN" dirty="0"/>
          </a:p>
          <a:p>
            <a:r>
              <a:rPr kumimoji="1" lang="zh-CN" altLang="en-US" dirty="0"/>
              <a:t>除了上面的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个方法以外，还有另外一个方法。</a:t>
            </a:r>
            <a:endParaRPr kumimoji="1" lang="zh-CN" altLang="en-US" dirty="0"/>
          </a:p>
          <a:p>
            <a:endParaRPr kumimoji="1" lang="en-US" altLang="zh-CN" dirty="0"/>
          </a:p>
          <a:p>
            <a:r>
              <a:rPr kumimoji="1" lang="en-US" altLang="zh-CN" dirty="0"/>
              <a:t>await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async</a:t>
            </a:r>
            <a:r>
              <a:rPr kumimoji="1" lang="zh-CN" altLang="en-US" dirty="0"/>
              <a:t>关键字，其实这个才是这一节的重点。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左边的函数，经过编译以后成了右边这个模样。</a:t>
            </a:r>
            <a:endParaRPr kumimoji="1" lang="zh-CN" altLang="en-US" dirty="0"/>
          </a:p>
          <a:p>
            <a:r>
              <a:rPr kumimoji="1" lang="zh-CN" altLang="en-US" dirty="0"/>
              <a:t>给我们的调试带来很大麻烦。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最后推荐两本书，一本是</a:t>
            </a:r>
            <a:r>
              <a:rPr kumimoji="1" lang="en-US" altLang="zh-CN" dirty="0"/>
              <a:t>《</a:t>
            </a:r>
            <a:r>
              <a:rPr lang="en-GB" altLang="zh-CN" sz="1200" b="0" i="0" dirty="0">
                <a:effectLst/>
                <a:latin typeface="+mj-lt"/>
                <a:ea typeface="+mj-ea"/>
                <a:cs typeface="+mj-cs"/>
                <a:sym typeface="Arial" panose="020B0604020202020204"/>
              </a:rPr>
              <a:t>JavaScript</a:t>
            </a:r>
            <a:r>
              <a:rPr lang="zh-CN" altLang="en-US" sz="1200" b="0" i="0" dirty="0">
                <a:effectLst/>
                <a:latin typeface="+mj-lt"/>
                <a:ea typeface="+mj-ea"/>
                <a:cs typeface="+mj-cs"/>
                <a:sym typeface="Arial" panose="020B0604020202020204"/>
              </a:rPr>
              <a:t>异步编程</a:t>
            </a:r>
            <a:r>
              <a:rPr kumimoji="1" lang="en-US" altLang="zh-CN" dirty="0"/>
              <a:t>》</a:t>
            </a:r>
            <a:r>
              <a:rPr kumimoji="1" lang="zh-CN" altLang="en-US" dirty="0"/>
              <a:t>，另外一本是</a:t>
            </a:r>
            <a:r>
              <a:rPr kumimoji="1" lang="en-US" altLang="zh-CN" dirty="0"/>
              <a:t>《</a:t>
            </a:r>
            <a:r>
              <a:rPr lang="zh-CN" altLang="en-US" sz="1200" b="0" i="0" dirty="0">
                <a:effectLst/>
                <a:latin typeface="+mj-lt"/>
                <a:ea typeface="+mj-ea"/>
                <a:cs typeface="+mj-cs"/>
                <a:sym typeface="Arial" panose="020B0604020202020204"/>
              </a:rPr>
              <a:t>你不知道的</a:t>
            </a:r>
            <a:r>
              <a:rPr lang="en-GB" altLang="zh-CN" sz="1200" b="0" i="0" dirty="0">
                <a:effectLst/>
                <a:latin typeface="+mj-lt"/>
                <a:ea typeface="+mj-ea"/>
                <a:cs typeface="+mj-cs"/>
                <a:sym typeface="Arial" panose="020B0604020202020204"/>
              </a:rPr>
              <a:t>JavaScript</a:t>
            </a:r>
            <a:r>
              <a:rPr lang="zh-CN" altLang="en-GB" sz="1200" b="0" i="0" dirty="0">
                <a:effectLst/>
                <a:latin typeface="+mj-lt"/>
                <a:ea typeface="+mj-ea"/>
                <a:cs typeface="+mj-cs"/>
                <a:sym typeface="Arial" panose="020B0604020202020204"/>
              </a:rPr>
              <a:t>（</a:t>
            </a:r>
            <a:r>
              <a:rPr lang="zh-CN" altLang="en-US" sz="1200" b="0" i="0" dirty="0">
                <a:effectLst/>
                <a:latin typeface="+mj-lt"/>
                <a:ea typeface="+mj-ea"/>
                <a:cs typeface="+mj-cs"/>
                <a:sym typeface="Arial" panose="020B0604020202020204"/>
              </a:rPr>
              <a:t>中卷）</a:t>
            </a:r>
            <a:r>
              <a:rPr kumimoji="1" lang="en-US" altLang="zh-CN" dirty="0"/>
              <a:t>》</a:t>
            </a:r>
            <a:endParaRPr kumimoji="1"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想要更加深入了解一些本次讲座中的内容的，可以读一下。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初始化生成的</a:t>
            </a:r>
            <a:r>
              <a:rPr lang="en-US" altLang="zh-CN" dirty="0">
                <a:sym typeface="+mn-ea"/>
              </a:rPr>
              <a:t>package.json</a:t>
            </a:r>
            <a:r>
              <a:rPr lang="zh-CN" altLang="en-US" dirty="0">
                <a:sym typeface="+mn-ea"/>
              </a:rPr>
              <a:t>文件就好像是它的后缀说的一样是一个</a:t>
            </a:r>
            <a:r>
              <a:rPr lang="en-US" altLang="zh-CN" dirty="0">
                <a:sym typeface="+mn-ea"/>
              </a:rPr>
              <a:t>JSON</a:t>
            </a:r>
            <a:r>
              <a:rPr lang="zh-CN" altLang="en-US" dirty="0">
                <a:sym typeface="+mn-ea"/>
              </a:rPr>
              <a:t>文件</a:t>
            </a:r>
            <a:r>
              <a:rPr lang="zh-CN" altLang="en-US" dirty="0">
                <a:sym typeface="+mn-ea"/>
              </a:rPr>
              <a:t>，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里面有几个有用的字段，我们会在接下来介绍。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由于国内环境的特殊性，安装依赖的时候很可能遇到依赖下不下来的问题。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要解决这些问题需要对</a:t>
            </a:r>
            <a:r>
              <a:rPr lang="en-US" altLang="zh-CN" dirty="0">
                <a:sym typeface="+mn-ea"/>
              </a:rPr>
              <a:t>NPM</a:t>
            </a:r>
            <a:r>
              <a:rPr lang="zh-CN" altLang="en-US" dirty="0">
                <a:sym typeface="+mn-ea"/>
              </a:rPr>
              <a:t>进行一些配置这个也会再接下来介绍。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至于添加依赖的时候</a:t>
            </a:r>
            <a:r>
              <a:rPr lang="en-US" altLang="zh-CN" dirty="0">
                <a:sym typeface="+mn-ea"/>
              </a:rPr>
              <a:t>-D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-S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，也是跟</a:t>
            </a:r>
            <a:r>
              <a:rPr lang="en-US" altLang="zh-CN" dirty="0">
                <a:sym typeface="+mn-ea"/>
              </a:rPr>
              <a:t>package.json</a:t>
            </a:r>
            <a:r>
              <a:rPr lang="zh-CN" altLang="en-US" dirty="0">
                <a:sym typeface="+mn-ea"/>
              </a:rPr>
              <a:t>文件的字段有关的。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-g</a:t>
            </a:r>
            <a:r>
              <a:rPr lang="zh-CN" altLang="en-US" dirty="0">
                <a:sym typeface="+mn-ea"/>
              </a:rPr>
              <a:t>命令一般用来安装一些全局工具，比如脚手架、编译工具之类的命令行工具</a:t>
            </a:r>
            <a:endParaRPr lang="en-US" altLang="zh-CN" dirty="0"/>
          </a:p>
          <a:p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正常情况下，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npm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会从国外的镜像站来下载相关依赖，在国内使用国外镜像会非常慢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。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这一些需要特殊处理的包，都是因为使用了二进制文件，需要从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github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上面下载二进制文件造成的。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首先提一下，这里说的重要，意味这这些字段能够影响程序运行。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endParaRPr lang="en-US" altLang="zh-CN" dirty="0">
              <a:ea typeface="宋体" panose="02010600030101010101" pitchFamily="2" charset="-122"/>
              <a:sym typeface="+mn-ea"/>
            </a:endParaRPr>
          </a:p>
          <a:p>
            <a:endParaRPr lang="en-US" altLang="zh-CN" dirty="0">
              <a:ea typeface="宋体" panose="02010600030101010101" pitchFamily="2" charset="-122"/>
              <a:sym typeface="+mn-ea"/>
            </a:endParaRPr>
          </a:p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-------------------------------------------------------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  <a:p>
            <a:endParaRPr lang="en-US" altLang="zh-CN" dirty="0">
              <a:ea typeface="宋体" panose="02010600030101010101" pitchFamily="2" charset="-122"/>
              <a:sym typeface="+mn-ea"/>
            </a:endParaRPr>
          </a:p>
          <a:p>
            <a:endParaRPr lang="en-US" altLang="zh-CN" dirty="0">
              <a:ea typeface="宋体" panose="02010600030101010101" pitchFamily="2" charset="-122"/>
              <a:sym typeface="+mn-ea"/>
            </a:endParaRPr>
          </a:p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-------------------------------------------------------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sym typeface="+mn-ea"/>
              </a:rPr>
              <a:t>dependencies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devDependencies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endParaRPr lang="en-US" altLang="zh-CN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sym typeface="+mn-ea"/>
              </a:rPr>
              <a:t>用一个图来说明这个关系就是：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sym typeface="+mn-ea"/>
              </a:rPr>
              <a:t>这个区别对于应用程序来说没有什么，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sym typeface="+mn-ea"/>
              </a:rPr>
              <a:t>因为应用程序，是这个图的根节点，该下载的依赖会一个不落的下载到，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sym typeface="+mn-ea"/>
              </a:rPr>
              <a:t>但是对于库、框架、工具来说，这个区别的很重要，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sym typeface="+mn-ea"/>
              </a:rPr>
              <a:t>因为它们处于这个图的子节点的位置，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sym typeface="+mn-ea"/>
              </a:rPr>
              <a:t>把运行中要用的依赖放到</a:t>
            </a:r>
            <a:r>
              <a:rPr lang="en-US" altLang="zh-CN" dirty="0">
                <a:sym typeface="+mn-ea"/>
              </a:rPr>
              <a:t>devDeps</a:t>
            </a:r>
            <a:r>
              <a:rPr lang="zh-CN" altLang="en-US" dirty="0">
                <a:sym typeface="+mn-ea"/>
              </a:rPr>
              <a:t>里面会让程序运行不起来。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sym typeface="+mn-ea"/>
              </a:rPr>
              <a:t>把构建要用到的依赖放到</a:t>
            </a:r>
            <a:r>
              <a:rPr lang="en-US" altLang="zh-CN" dirty="0">
                <a:sym typeface="+mn-ea"/>
              </a:rPr>
              <a:t>deps</a:t>
            </a:r>
            <a:r>
              <a:rPr lang="zh-CN" altLang="en-US" dirty="0">
                <a:sym typeface="+mn-ea"/>
              </a:rPr>
              <a:t>里面会让我们的用户多下载很多冤枉包。</a:t>
            </a:r>
            <a:endParaRPr lang="zh-CN" altLang="en-US" dirty="0">
              <a:sym typeface="+mn-ea"/>
            </a:endParaRPr>
          </a:p>
          <a:p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en-US" altLang="zh-CN" dirty="0">
                <a:sym typeface="+mn-ea"/>
              </a:rPr>
              <a:t>-------------------------------------------------------</a:t>
            </a:r>
            <a:endParaRPr lang="en-US" altLang="zh-CN" dirty="0">
              <a:sym typeface="+mn-ea"/>
            </a:endParaRPr>
          </a:p>
          <a:p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sym typeface="+mn-ea"/>
              </a:rPr>
              <a:t>问题：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sym typeface="+mn-ea"/>
              </a:rPr>
              <a:t>当我们开发这个库的时候，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en-US" altLang="zh-CN" dirty="0">
                <a:sym typeface="+mn-ea"/>
              </a:rPr>
              <a:t>eChart</a:t>
            </a:r>
            <a:r>
              <a:rPr lang="zh-CN" altLang="en-US" dirty="0">
                <a:sym typeface="+mn-ea"/>
              </a:rPr>
              <a:t>究竟要不要写在</a:t>
            </a:r>
            <a:r>
              <a:rPr lang="en-US" altLang="zh-CN" dirty="0">
                <a:sym typeface="+mn-ea"/>
              </a:rPr>
              <a:t>d</a:t>
            </a:r>
            <a:r>
              <a:rPr lang="zh-CN" altLang="en-US" dirty="0">
                <a:sym typeface="+mn-ea"/>
              </a:rPr>
              <a:t>ependencies或</a:t>
            </a:r>
            <a:r>
              <a:rPr lang="en-US" altLang="zh-CN" dirty="0">
                <a:sym typeface="+mn-ea"/>
              </a:rPr>
              <a:t>devD</a:t>
            </a:r>
            <a:r>
              <a:rPr lang="zh-CN" altLang="en-US" dirty="0">
                <a:sym typeface="+mn-ea"/>
              </a:rPr>
              <a:t>ependencies里面？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要的话是写在哪一个里面？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devD</a:t>
            </a:r>
            <a:r>
              <a:rPr lang="zh-CN" altLang="en-US" dirty="0">
                <a:sym typeface="+mn-ea"/>
              </a:rPr>
              <a:t>ependencies</a:t>
            </a:r>
            <a:endParaRPr lang="zh-CN" altLang="en-US" dirty="0">
              <a:sym typeface="+mn-ea"/>
            </a:endParaRPr>
          </a:p>
          <a:p>
            <a:endParaRPr lang="en-US" altLang="zh-CN" dirty="0">
              <a:ea typeface="宋体" panose="02010600030101010101" pitchFamily="2" charset="-122"/>
              <a:sym typeface="+mn-ea"/>
            </a:endParaRPr>
          </a:p>
          <a:p>
            <a:endParaRPr lang="en-US" altLang="zh-CN" dirty="0">
              <a:ea typeface="宋体" panose="02010600030101010101" pitchFamily="2" charset="-122"/>
              <a:sym typeface="+mn-ea"/>
            </a:endParaRPr>
          </a:p>
          <a:p>
            <a:endParaRPr lang="en-US" altLang="zh-CN" dirty="0">
              <a:ea typeface="宋体" panose="02010600030101010101" pitchFamily="2" charset="-122"/>
              <a:sym typeface="+mn-ea"/>
            </a:endParaRPr>
          </a:p>
          <a:p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5DD4071-4DF4-4E5A-9C0F-DC7A0BCA4C48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4930F0C-709C-405C-BE00-24149B421D2B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F8A3F12-ACFB-43DD-9229-4816A9CD4919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E6CB0DA-CB5C-42E3-A267-B8531E52923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80B26-F32B-4813-B0E5-99DF375238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20F89-170C-4AAE-8CE2-DEB451D31A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9DEF0-5DFE-461F-AF90-8627DDB16E03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6E443A4-184B-4167-B4A7-696DDE20394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88ECACA-BC47-4EAA-8706-60554AD8230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340F8A3-D6D5-42E6-8D3D-5F39EFC67D33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726BE4B-B21C-4B9E-95E2-079654A3DBAA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AC9A428-2906-494F-867C-21AEFBA7E9A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3D98CB-3423-490D-88DC-5FD2F3BB52FF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6DD752E-82FA-4BDB-BF04-32419A2ECF2E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E07F334-8845-4006-8499-5F8CE174BCD9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C04BAD4-5592-4ADF-A0D9-B1B37287A443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80B26-F32B-4813-B0E5-99DF375238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20F89-170C-4AAE-8CE2-DEB451D31A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2B1246-E754-4F60-B895-DF9B910D0FB6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D639DD-8F44-485C-9FC7-3DE5651C2422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10E04FE-8B50-4023-B07A-1C8253FCEA6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2990374-0698-4337-91CB-860CDAC956FF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80B26-F32B-4813-B0E5-99DF375238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0F89-170C-4AAE-8CE2-DEB451D31A8D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2898"/>
            <a:ext cx="12192000" cy="119481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681" y="382589"/>
            <a:ext cx="1674070" cy="4508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4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hyperlink" Target="https://cn.vuejs.org/v2/guide/components-edge-cases.html#%E4%BE%9D%E8%B5%96%E6%B3%A8%E5%85%A5" TargetMode="Externa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1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1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8" Type="http://schemas.openxmlformats.org/officeDocument/2006/relationships/image" Target="../media/image77.png"/><Relationship Id="rId7" Type="http://schemas.openxmlformats.org/officeDocument/2006/relationships/image" Target="../media/image76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2" Type="http://schemas.openxmlformats.org/officeDocument/2006/relationships/notesSlide" Target="../notesSlides/notesSlide35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79.png"/><Relationship Id="rId1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router.vuejs.org/zh/guide/advanced/navigation-guards.html" TargetMode="External"/><Relationship Id="rId1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1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www.cnblogs.com/xianyulaodi/p/5755079.html" TargetMode="Externa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6" Type="http://schemas.openxmlformats.org/officeDocument/2006/relationships/notesSlide" Target="../notesSlides/notesSlide4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9.jpeg"/><Relationship Id="rId13" Type="http://schemas.openxmlformats.org/officeDocument/2006/relationships/image" Target="../media/image2.svg"/><Relationship Id="rId12" Type="http://schemas.openxmlformats.org/officeDocument/2006/relationships/image" Target="../media/image18.png"/><Relationship Id="rId11" Type="http://schemas.openxmlformats.org/officeDocument/2006/relationships/image" Target="../media/image1.svg"/><Relationship Id="rId10" Type="http://schemas.openxmlformats.org/officeDocument/2006/relationships/image" Target="../media/image17.png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6.png"/><Relationship Id="rId1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9.jpe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tiff"/><Relationship Id="rId1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tiff"/><Relationship Id="rId1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1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hyperlink" Target="code/api.js" TargetMode="External"/><Relationship Id="rId2" Type="http://schemas.openxmlformats.org/officeDocument/2006/relationships/hyperlink" Target="code/async2.js" TargetMode="External"/><Relationship Id="rId1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7.xml"/><Relationship Id="rId2" Type="http://schemas.openxmlformats.org/officeDocument/2006/relationships/hyperlink" Target="code/await.js" TargetMode="External"/><Relationship Id="rId1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hyperlink" Target="https://npm.taobao.org/mirrors" TargetMode="Externa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2563" y="422275"/>
            <a:ext cx="3975100" cy="646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8897938" y="2574925"/>
            <a:ext cx="1160463" cy="3238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品牌部</a:t>
            </a:r>
            <a:endParaRPr kumimoji="0" lang="zh-CN" altLang="zh-CN" sz="1800" b="1" i="0" u="none" strike="noStrike" kern="1200" cap="none" spc="30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97938" y="2820988"/>
            <a:ext cx="1049338" cy="323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欧阳䶮</a:t>
            </a:r>
            <a:endParaRPr kumimoji="0" lang="zh-CN" altLang="zh-CN" sz="1200" b="0" i="0" u="none" strike="noStrike" kern="1200" cap="none" spc="30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897938" y="2984500"/>
            <a:ext cx="1049338" cy="3016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罗博雅</a:t>
            </a:r>
            <a:endParaRPr kumimoji="0" lang="zh-CN" altLang="zh-CN" sz="1200" b="0" i="0" u="none" strike="noStrike" kern="1200" cap="none" spc="30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pic>
        <p:nvPicPr>
          <p:cNvPr id="13317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075" y="0"/>
            <a:ext cx="12284075" cy="6916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545464" y="2572031"/>
            <a:ext cx="7845116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应用开发培训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— 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前端工程化开发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5"/>
          <p:cNvSpPr txBox="1"/>
          <p:nvPr/>
        </p:nvSpPr>
        <p:spPr>
          <a:xfrm>
            <a:off x="1545464" y="4806303"/>
            <a:ext cx="250962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555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主讲：萧镇升</a:t>
            </a:r>
            <a:endParaRPr lang="zh-CN" altLang="en-US" sz="1600" b="1" dirty="0">
              <a:solidFill>
                <a:srgbClr val="555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672465" y="1182370"/>
            <a:ext cx="2410460" cy="258445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/>
              <a:t>script</a:t>
            </a:r>
            <a:endParaRPr lang="en-US" altLang="zh-CN" sz="1800" dirty="0"/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en-US" altLang="zh-CN" sz="1800" dirty="0"/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>
                <a:sym typeface="+mn-ea"/>
              </a:rPr>
              <a:t>dependencies</a:t>
            </a:r>
            <a:endParaRPr lang="zh-CN" altLang="en-US" sz="1800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>
                <a:sym typeface="+mn-ea"/>
              </a:rPr>
              <a:t>devDependencies</a:t>
            </a:r>
            <a:endParaRPr lang="zh-CN" altLang="en-US" sz="1800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800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peerD</a:t>
            </a:r>
            <a:r>
              <a:rPr lang="zh-CN" altLang="en-US" sz="1800" dirty="0">
                <a:sym typeface="+mn-ea"/>
              </a:rPr>
              <a:t>ependencies</a:t>
            </a:r>
            <a:endParaRPr lang="zh-CN" altLang="en-US" sz="1800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800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main</a:t>
            </a:r>
            <a:endParaRPr lang="zh-CN" altLang="en-US" sz="1800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bin</a:t>
            </a:r>
            <a:endParaRPr lang="en-US" altLang="zh-CN" sz="1800" dirty="0"/>
          </a:p>
        </p:txBody>
      </p:sp>
      <p:sp>
        <p:nvSpPr>
          <p:cNvPr id="5" name="文本框 4"/>
          <p:cNvSpPr txBox="1"/>
          <p:nvPr/>
        </p:nvSpPr>
        <p:spPr>
          <a:xfrm>
            <a:off x="957252" y="487141"/>
            <a:ext cx="50018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package.json文件的重要字段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2"/>
          <p:cNvSpPr txBox="1"/>
          <p:nvPr/>
        </p:nvSpPr>
        <p:spPr>
          <a:xfrm>
            <a:off x="4107180" y="1182370"/>
            <a:ext cx="7331075" cy="92202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p>
            <a:pPr marL="0" lvl="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/>
              <a:t>命令行列表，用于记录当前程序的重要命令行，</a:t>
            </a:r>
            <a:endParaRPr lang="zh-CN" altLang="en-US" sz="1800" dirty="0"/>
          </a:p>
          <a:p>
            <a:pPr marL="0" lvl="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/>
              <a:t>一般来说新接手到一个程序，要知道它怎么编译、怎么运行，</a:t>
            </a:r>
            <a:endParaRPr lang="zh-CN" altLang="en-US" sz="1800" dirty="0"/>
          </a:p>
          <a:p>
            <a:pPr marL="0" lvl="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/>
              <a:t>除了可以看</a:t>
            </a:r>
            <a:r>
              <a:rPr lang="en-US" altLang="zh-CN" sz="1800" dirty="0"/>
              <a:t>README.md</a:t>
            </a:r>
            <a:r>
              <a:rPr lang="zh-CN" altLang="en-US" sz="1800" dirty="0"/>
              <a:t>文件以外，还可以看这个字段</a:t>
            </a:r>
            <a:endParaRPr lang="zh-CN" altLang="en-US" sz="18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4107180" y="4359275"/>
            <a:ext cx="7533640" cy="496570"/>
            <a:chOff x="5218" y="8887"/>
            <a:chExt cx="12795" cy="918"/>
          </a:xfrm>
        </p:grpSpPr>
        <p:sp>
          <p:nvSpPr>
            <p:cNvPr id="8" name="圆角矩形 7"/>
            <p:cNvSpPr/>
            <p:nvPr/>
          </p:nvSpPr>
          <p:spPr>
            <a:xfrm>
              <a:off x="5218" y="8887"/>
              <a:ext cx="2691" cy="9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npm run start </a:t>
              </a:r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9384" y="8887"/>
              <a:ext cx="2691" cy="9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npm run dev </a:t>
              </a:r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3619" y="8887"/>
              <a:ext cx="4394" cy="9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>
                  <a:sym typeface="+mn-ea"/>
                </a:rPr>
                <a:t>webpack-dev-server ........</a:t>
              </a:r>
              <a:r>
                <a:rPr lang="zh-CN" altLang="en-US"/>
                <a:t> </a:t>
              </a:r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>
              <a:off x="8226" y="9187"/>
              <a:ext cx="841" cy="3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右箭头 11"/>
            <p:cNvSpPr/>
            <p:nvPr/>
          </p:nvSpPr>
          <p:spPr>
            <a:xfrm>
              <a:off x="12404" y="9187"/>
              <a:ext cx="841" cy="3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180" y="2104390"/>
            <a:ext cx="5469890" cy="191833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592070" y="5008880"/>
            <a:ext cx="904875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除此之外使用NPM命令来运行命令行，和直接在命令行里面运行目标命令有点不同：</a:t>
            </a:r>
            <a:endParaRPr lang="zh-CN" altLang="en-US" sz="1800" b="1" dirty="0">
              <a:solidFill>
                <a:srgbClr val="808080"/>
              </a:solidFill>
              <a:latin typeface="+mj-lt"/>
              <a:ea typeface="+mj-ea"/>
              <a:cs typeface="+mj-cs"/>
              <a:sym typeface="+mn-ea"/>
            </a:endParaRPr>
          </a:p>
          <a:p>
            <a:r>
              <a:rPr lang="zh-CN" altLang="en-US" sz="18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使用NPM命令的命令行，会取用/node_modules/.bin/下面的命令行工具。</a:t>
            </a:r>
            <a:endParaRPr lang="zh-CN" altLang="en-US" sz="1800" b="1" dirty="0">
              <a:solidFill>
                <a:srgbClr val="808080"/>
              </a:solidFill>
              <a:latin typeface="+mj-lt"/>
              <a:ea typeface="+mj-ea"/>
              <a:cs typeface="+mj-cs"/>
              <a:sym typeface="+mn-ea"/>
            </a:endParaRPr>
          </a:p>
          <a:p>
            <a:endParaRPr lang="zh-CN" altLang="en-US" sz="1800" b="1" dirty="0">
              <a:solidFill>
                <a:srgbClr val="808080"/>
              </a:solidFill>
              <a:latin typeface="+mj-lt"/>
              <a:ea typeface="+mj-ea"/>
              <a:cs typeface="+mj-cs"/>
              <a:sym typeface="+mn-ea"/>
            </a:endParaRPr>
          </a:p>
          <a:p>
            <a:r>
              <a:rPr lang="zh-CN" altLang="en-US" sz="18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这意味着什么呢？</a:t>
            </a:r>
            <a:endParaRPr lang="zh-CN" altLang="en-US" sz="1800" b="1" dirty="0">
              <a:solidFill>
                <a:srgbClr val="808080"/>
              </a:solidFill>
              <a:latin typeface="+mj-lt"/>
              <a:ea typeface="+mj-ea"/>
              <a:cs typeface="+mj-cs"/>
              <a:sym typeface="+mn-ea"/>
            </a:endParaRPr>
          </a:p>
          <a:p>
            <a:r>
              <a:rPr lang="zh-CN" altLang="en-US" sz="18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1. 不会因为命令行工具的版本带来执行问题</a:t>
            </a:r>
            <a:endParaRPr lang="zh-CN" altLang="en-US" sz="1800" b="1" dirty="0">
              <a:solidFill>
                <a:srgbClr val="808080"/>
              </a:solidFill>
              <a:latin typeface="+mj-lt"/>
              <a:ea typeface="+mj-ea"/>
              <a:cs typeface="+mj-cs"/>
              <a:sym typeface="+mn-ea"/>
            </a:endParaRPr>
          </a:p>
          <a:p>
            <a:r>
              <a:rPr lang="zh-CN" altLang="en-US" sz="18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2. 不用全局安装对应命令行工具</a:t>
            </a:r>
            <a:endParaRPr lang="zh-CN" altLang="en-US" sz="18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79290" y="1182370"/>
            <a:ext cx="737425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这两个字段都是用于保存当前工程所依赖的依赖项的，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dirty="0"/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dependencies          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对应的是   </a:t>
            </a:r>
            <a:r>
              <a:rPr lang="en-US" altLang="zh-CN" dirty="0">
                <a:sym typeface="+mn-ea"/>
              </a:rPr>
              <a:t>npm install &lt;packageName+&gt; -S    </a:t>
            </a:r>
            <a:r>
              <a:rPr lang="zh-CN" altLang="en-US" dirty="0">
                <a:sym typeface="+mn-ea"/>
              </a:rPr>
              <a:t>命令中的 </a:t>
            </a:r>
            <a:r>
              <a:rPr lang="en-US" altLang="zh-CN" dirty="0">
                <a:sym typeface="+mn-ea"/>
              </a:rPr>
              <a:t>-S	</a:t>
            </a:r>
            <a:endParaRPr lang="en-US" altLang="zh-CN" dirty="0">
              <a:sym typeface="+mn-ea"/>
            </a:endParaRPr>
          </a:p>
          <a:p>
            <a:pPr marL="0" lvl="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devDependencies    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对应的是   </a:t>
            </a:r>
            <a:r>
              <a:rPr lang="en-US" altLang="zh-CN" dirty="0">
                <a:sym typeface="+mn-ea"/>
              </a:rPr>
              <a:t>npm install &lt;packageName+&gt; -D   </a:t>
            </a:r>
            <a:r>
              <a:rPr lang="zh-CN" altLang="en-US" dirty="0">
                <a:sym typeface="+mn-ea"/>
              </a:rPr>
              <a:t>命令中的 </a:t>
            </a:r>
            <a:r>
              <a:rPr lang="en-US" altLang="zh-CN" dirty="0">
                <a:sym typeface="+mn-ea"/>
              </a:rPr>
              <a:t>-D</a:t>
            </a:r>
            <a:endParaRPr lang="en-US" altLang="zh-CN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en-US" altLang="zh-CN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那么这两个字段究竟有什么不一样呢？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>
                <a:sym typeface="+mn-ea"/>
              </a:rPr>
              <a:t>	</a:t>
            </a:r>
            <a:endParaRPr lang="en-US" altLang="zh-CN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当我们通过</a:t>
            </a:r>
            <a:r>
              <a:rPr lang="en-US" altLang="zh-CN" dirty="0">
                <a:sym typeface="+mn-ea"/>
              </a:rPr>
              <a:t>npm install</a:t>
            </a:r>
            <a:r>
              <a:rPr lang="zh-CN" altLang="en-US" dirty="0">
                <a:sym typeface="+mn-ea"/>
              </a:rPr>
              <a:t>下载当前工程的所有依赖的时候，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>
                <a:sym typeface="+mn-ea"/>
              </a:rPr>
              <a:t>npm </a:t>
            </a:r>
            <a:r>
              <a:rPr lang="zh-CN" altLang="en-US" dirty="0">
                <a:sym typeface="+mn-ea"/>
              </a:rPr>
              <a:t>会下载当前项目的 dependencies和devDependencies 中的依赖，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并且递归式的下载依赖的dependencies依赖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810" y="712470"/>
            <a:ext cx="6419850" cy="578167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382135" y="1182370"/>
            <a:ext cx="656209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这个也是代表一种依赖，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只是这个依赖不会在执行   </a:t>
            </a:r>
            <a:r>
              <a:rPr lang="en-US" altLang="zh-CN" dirty="0">
                <a:sym typeface="+mn-ea"/>
              </a:rPr>
              <a:t>npm install   </a:t>
            </a:r>
            <a:r>
              <a:rPr lang="zh-CN" altLang="en-US" dirty="0">
                <a:sym typeface="+mn-ea"/>
              </a:rPr>
              <a:t>的时候被下载，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它只会弹出这样一个提示：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提示我们去手动安装这个依赖</a:t>
            </a:r>
            <a:endParaRPr lang="en-US" altLang="zh-CN" dirty="0"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95" y="2658745"/>
            <a:ext cx="6555740" cy="70231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743960" y="3591560"/>
            <a:ext cx="808101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600" dirty="0">
                <a:sym typeface="+mn-ea"/>
              </a:rPr>
              <a:t>这个特性主要是给那些库的作者用的，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600" dirty="0">
                <a:sym typeface="+mn-ea"/>
              </a:rPr>
              <a:t>假设：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600" dirty="0">
                <a:sym typeface="+mn-ea"/>
              </a:rPr>
              <a:t>我是一个库作者，我要写一个</a:t>
            </a:r>
            <a:r>
              <a:rPr lang="en-US" altLang="zh-CN" sz="1600" dirty="0">
                <a:sym typeface="+mn-ea"/>
              </a:rPr>
              <a:t>vue</a:t>
            </a:r>
            <a:r>
              <a:rPr lang="zh-CN" altLang="en-US" sz="1600" dirty="0">
                <a:sym typeface="+mn-ea"/>
              </a:rPr>
              <a:t>的</a:t>
            </a:r>
            <a:r>
              <a:rPr lang="en-US" altLang="zh-CN" sz="1600" dirty="0">
                <a:sym typeface="+mn-ea"/>
              </a:rPr>
              <a:t>UI</a:t>
            </a:r>
            <a:r>
              <a:rPr lang="zh-CN" altLang="en-US" sz="1600" dirty="0">
                <a:sym typeface="+mn-ea"/>
              </a:rPr>
              <a:t>库，这个</a:t>
            </a:r>
            <a:r>
              <a:rPr lang="en-US" altLang="zh-CN" sz="1600" dirty="0">
                <a:sym typeface="+mn-ea"/>
              </a:rPr>
              <a:t>UI</a:t>
            </a:r>
            <a:r>
              <a:rPr lang="zh-CN" altLang="en-US" sz="1600" dirty="0">
                <a:sym typeface="+mn-ea"/>
              </a:rPr>
              <a:t>库依赖了</a:t>
            </a:r>
            <a:r>
              <a:rPr lang="en-US" altLang="zh-CN" sz="1600" dirty="0">
                <a:sym typeface="+mn-ea"/>
              </a:rPr>
              <a:t>eChart</a:t>
            </a:r>
            <a:r>
              <a:rPr lang="zh-CN" altLang="en-US" sz="1600" dirty="0">
                <a:sym typeface="+mn-ea"/>
              </a:rPr>
              <a:t>来绘图，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600" dirty="0">
                <a:sym typeface="+mn-ea"/>
              </a:rPr>
              <a:t>我在</a:t>
            </a:r>
            <a:r>
              <a:rPr lang="en-US" altLang="zh-CN" sz="1600" dirty="0">
                <a:sym typeface="+mn-ea"/>
              </a:rPr>
              <a:t>d</a:t>
            </a:r>
            <a:r>
              <a:rPr lang="zh-CN" altLang="en-US" sz="1600" dirty="0">
                <a:sym typeface="+mn-ea"/>
              </a:rPr>
              <a:t>ependencies里面添加了</a:t>
            </a:r>
            <a:r>
              <a:rPr lang="en-US" altLang="zh-CN" sz="1600" dirty="0">
                <a:sym typeface="+mn-ea"/>
              </a:rPr>
              <a:t>eChart</a:t>
            </a:r>
            <a:r>
              <a:rPr lang="zh-CN" altLang="en-US" sz="1600" dirty="0">
                <a:sym typeface="+mn-ea"/>
              </a:rPr>
              <a:t>的依赖，然后发布。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600" dirty="0">
                <a:sym typeface="+mn-ea"/>
              </a:rPr>
              <a:t>我是一个应用开发者，我用了上面的那个库，但是上面那个库依赖的</a:t>
            </a:r>
            <a:r>
              <a:rPr lang="en-US" altLang="zh-CN" sz="1600" dirty="0">
                <a:sym typeface="+mn-ea"/>
              </a:rPr>
              <a:t>eChart</a:t>
            </a:r>
            <a:r>
              <a:rPr lang="zh-CN" altLang="en-US" sz="1600" dirty="0">
                <a:sym typeface="+mn-ea"/>
              </a:rPr>
              <a:t>有一个</a:t>
            </a:r>
            <a:r>
              <a:rPr lang="en-US" altLang="zh-CN" sz="1600" dirty="0">
                <a:sym typeface="+mn-ea"/>
              </a:rPr>
              <a:t>bug</a:t>
            </a:r>
            <a:r>
              <a:rPr lang="zh-CN" altLang="en-US" sz="1600" dirty="0">
                <a:sym typeface="+mn-ea"/>
              </a:rPr>
              <a:t>，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600" dirty="0">
                <a:sym typeface="+mn-ea"/>
              </a:rPr>
              <a:t>它最近被修复了，但是我要等上面的库作者更新它的依赖，才能修复这个问题。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600" dirty="0">
                <a:sym typeface="+mn-ea"/>
              </a:rPr>
              <a:t>所以：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600" dirty="0">
                <a:sym typeface="+mn-ea"/>
              </a:rPr>
              <a:t>使用</a:t>
            </a:r>
            <a:r>
              <a:rPr lang="en-US" altLang="zh-CN" sz="1600" dirty="0">
                <a:sym typeface="+mn-ea"/>
              </a:rPr>
              <a:t>peerD</a:t>
            </a:r>
            <a:r>
              <a:rPr lang="zh-CN" altLang="en-US" sz="1600" dirty="0">
                <a:sym typeface="+mn-ea"/>
              </a:rPr>
              <a:t>ependencies的目的在于，把依赖库的版本选择权，交给使用该库的用户。</a:t>
            </a:r>
            <a:endParaRPr lang="zh-CN" altLang="en-US" sz="1600"/>
          </a:p>
        </p:txBody>
      </p:sp>
      <p:sp>
        <p:nvSpPr>
          <p:cNvPr id="21" name="文本框 2"/>
          <p:cNvSpPr txBox="1"/>
          <p:nvPr/>
        </p:nvSpPr>
        <p:spPr>
          <a:xfrm>
            <a:off x="4700270" y="1182370"/>
            <a:ext cx="5299710" cy="203009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main</a:t>
            </a:r>
            <a:r>
              <a:rPr lang="zh-CN" altLang="en-US" sz="1800" dirty="0">
                <a:sym typeface="+mn-ea"/>
              </a:rPr>
              <a:t>的作用：</a:t>
            </a: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	</a:t>
            </a:r>
            <a:r>
              <a:rPr lang="zh-CN" altLang="en-US" sz="1800" dirty="0">
                <a:sym typeface="+mn-ea"/>
              </a:rPr>
              <a:t>用于指明包的入口文件</a:t>
            </a:r>
            <a:r>
              <a:rPr lang="zh-CN" altLang="en-US" sz="1800" dirty="0">
                <a:sym typeface="+mn-ea"/>
              </a:rPr>
              <a:t>。</a:t>
            </a: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	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主要是给那些库的作者用的。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bin</a:t>
            </a:r>
            <a:r>
              <a:rPr lang="zh-CN" altLang="en-US" sz="1800" dirty="0">
                <a:sym typeface="+mn-ea"/>
              </a:rPr>
              <a:t>的作用：</a:t>
            </a: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	</a:t>
            </a:r>
            <a:r>
              <a:rPr lang="zh-CN" altLang="en-US" sz="1800" dirty="0">
                <a:sym typeface="+mn-ea"/>
              </a:rPr>
              <a:t>用于指明命令行的名称和其入口文件。</a:t>
            </a: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	</a:t>
            </a:r>
            <a:r>
              <a:rPr lang="zh-CN" altLang="en-US" sz="1800" dirty="0">
                <a:sym typeface="+mn-ea"/>
              </a:rPr>
              <a:t>主要是给命令行工具的作者用的。</a:t>
            </a:r>
            <a:endParaRPr lang="zh-CN" altLang="en-US" sz="1800" dirty="0"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30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51" dur="5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6" dur="500" fill="hold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500" fill="hold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0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86" dur="500" fill="hold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7" dur="500" fill="hold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8" dur="500" fill="hold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30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91" dur="500" fill="hold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3" dur="500" fill="hold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6" dur="500" fill="hold"/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2" presetClass="exit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0" dur="500" fill="hold"/>
                                        <p:tgtEl>
                                          <p:spTgt spid="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4" dur="500" fill="hold"/>
                                        <p:tgtEl>
                                          <p:spTgt spid="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60"/>
                            </p:stCondLst>
                            <p:childTnLst>
                              <p:par>
                                <p:cTn id="138" presetID="30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139" dur="500" fill="hold"/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0" dur="500" fill="hold"/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1" dur="500" fill="hold"/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2" dur="500" fill="hold"/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/>
      <p:bldP spid="2" grpId="1"/>
      <p:bldP spid="15" grpId="0"/>
      <p:bldP spid="2" grpId="2"/>
      <p:bldP spid="15" grpId="1"/>
      <p:bldP spid="16" grpId="0"/>
      <p:bldP spid="16" grpId="1"/>
      <p:bldP spid="16" grpId="2"/>
      <p:bldP spid="18" grpId="0"/>
      <p:bldP spid="18" grpId="1"/>
      <p:bldP spid="20" grpId="0"/>
      <p:bldP spid="20" grpId="1"/>
      <p:bldP spid="18" grpId="2"/>
      <p:bldP spid="20" grpId="2"/>
      <p:bldP spid="21" grpId="0"/>
      <p:bldP spid="2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8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788" y="385763"/>
            <a:ext cx="444500" cy="425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014761" y="4418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138210" y="4221996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椭圆 8"/>
          <p:cNvSpPr/>
          <p:nvPr/>
        </p:nvSpPr>
        <p:spPr>
          <a:xfrm>
            <a:off x="2138210" y="3252596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椭圆 9"/>
          <p:cNvSpPr/>
          <p:nvPr/>
        </p:nvSpPr>
        <p:spPr>
          <a:xfrm>
            <a:off x="2138210" y="2273013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椭圆 10"/>
          <p:cNvSpPr/>
          <p:nvPr/>
        </p:nvSpPr>
        <p:spPr>
          <a:xfrm>
            <a:off x="2138210" y="1275948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组合 11"/>
          <p:cNvGrpSpPr/>
          <p:nvPr/>
        </p:nvGrpSpPr>
        <p:grpSpPr>
          <a:xfrm>
            <a:off x="3282399" y="2354343"/>
            <a:ext cx="6645490" cy="639492"/>
            <a:chOff x="1121721" y="319580"/>
            <a:chExt cx="6645490" cy="639492"/>
          </a:xfrm>
        </p:grpSpPr>
        <p:sp>
          <p:nvSpPr>
            <p:cNvPr id="13" name="矩形 12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4" name="矩形 13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Aft>
                  <a:spcPct val="35000"/>
                </a:spcAft>
                <a:buClrTx/>
                <a:buSzTx/>
                <a:buFontTx/>
              </a:pPr>
              <a:r>
                <a:rPr lang="zh-CN" altLang="en-US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NPM的介绍</a:t>
              </a:r>
              <a:endPara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282399" y="1355885"/>
            <a:ext cx="6645490" cy="639492"/>
            <a:chOff x="1121721" y="319580"/>
            <a:chExt cx="6645490" cy="639492"/>
          </a:xfrm>
        </p:grpSpPr>
        <p:sp>
          <p:nvSpPr>
            <p:cNvPr id="16" name="矩形 15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7" name="矩形 16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b="1" kern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前端工程化概述</a:t>
              </a:r>
              <a:endParaRPr lang="zh-CN" altLang="en-US" sz="28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282399" y="3332533"/>
            <a:ext cx="6645490" cy="639492"/>
            <a:chOff x="1121721" y="319580"/>
            <a:chExt cx="6645490" cy="639492"/>
          </a:xfrm>
        </p:grpSpPr>
        <p:sp>
          <p:nvSpPr>
            <p:cNvPr id="19" name="矩形 18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0" name="矩形 19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开发VUE应用程序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282399" y="4310728"/>
            <a:ext cx="6645490" cy="639492"/>
            <a:chOff x="1121721" y="319580"/>
            <a:chExt cx="6645490" cy="639492"/>
          </a:xfrm>
        </p:grpSpPr>
        <p:sp>
          <p:nvSpPr>
            <p:cNvPr id="22" name="矩形 21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3" name="矩形 22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kern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异步编程</a:t>
              </a:r>
              <a:endParaRPr lang="zh-CN" altLang="en-US" sz="2800" b="1" kern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2233963" y="1213966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1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233963" y="2211031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2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233963" y="3190614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3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33963" y="4160014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4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2465360" y="1906181"/>
            <a:ext cx="7261022" cy="30460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vue-cli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脚手架工具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组件间沟通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vuex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vue-router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7252" y="487141"/>
            <a:ext cx="30499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开发VUE应用程序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94130"/>
            <a:ext cx="10421620" cy="2675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vue-cli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是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vue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生态里面的脚手架工具，提供了：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快速创建项目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集成编译环境（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webpack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）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集成开发服务器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（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webpack-dev-server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）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webpack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带来的作用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：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0275" y="3744595"/>
            <a:ext cx="2540000" cy="23056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文件合并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文件哈希命名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文件分割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文件压缩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代码编译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路径别名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图片压缩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图片转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base64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37305" y="3744595"/>
            <a:ext cx="4185285" cy="23056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公共模块提取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样式文件提起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HTML文件注入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静态文件复制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环境变量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条件编译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sourcemap生成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等等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7252" y="487141"/>
            <a:ext cx="38639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使用vue-cli脚手架工具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89470" y="3744595"/>
            <a:ext cx="4563110" cy="23056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由于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webpack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的话题有点太大，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左侧这个列表也只不过是列出了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部分功能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可以通过相关关键字来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了解这些功能的具体做法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94130"/>
            <a:ext cx="10421620" cy="45218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有两个版本的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vue-cli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工具：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2.X 	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会把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webpack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文件直接放到工程里面，随时修改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3.X 	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会把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webpack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文件放到依赖里面，只读取在工程里面的配置文件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（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3.X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版本现在还支持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2.X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创建项目的方式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）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2.X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版本的安装命令：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npm i -g vue-cli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3.X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版本的安装命令：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npm i -g @vue/cli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20540" y="3122930"/>
            <a:ext cx="481457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新建工程：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vue init webpack &lt;projectName&gt;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新建工程：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vue create &lt;projectName&gt;</a:t>
            </a:r>
            <a:endParaRPr kumimoji="0" lang="en-US" altLang="zh-CN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7252" y="487141"/>
            <a:ext cx="38639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使用vue-cli脚手架工具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94130"/>
            <a:ext cx="10421620" cy="23056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以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2.X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版本的命令行为例，新建一个名为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vueDeom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工程：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vue init webpack vueDemo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en-US" altLang="zh-CN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在新建项目的途中会有一些问题需要填写：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" y="3227070"/>
            <a:ext cx="6486525" cy="3248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50" y="3362960"/>
            <a:ext cx="5422900" cy="29762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7252" y="487141"/>
            <a:ext cx="38639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使用vue-cli脚手架工具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957252" y="487141"/>
            <a:ext cx="38639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使用vue-cli脚手架工具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985" y="1340485"/>
            <a:ext cx="4812665" cy="51631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30275" y="1340485"/>
            <a:ext cx="21590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了解工程的目录结构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367665" y="1182370"/>
            <a:ext cx="353822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以最近开发的远程提讯系统为例，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说明源代码文件架构：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r="42684"/>
          <a:stretch>
            <a:fillRect/>
          </a:stretch>
        </p:blipFill>
        <p:spPr>
          <a:xfrm>
            <a:off x="50165" y="2220595"/>
            <a:ext cx="3308350" cy="39147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7490" y="1182370"/>
            <a:ext cx="169926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页面文件结构：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b="21241"/>
          <a:stretch>
            <a:fillRect/>
          </a:stretch>
        </p:blipFill>
        <p:spPr>
          <a:xfrm>
            <a:off x="3628390" y="2220595"/>
            <a:ext cx="4410075" cy="39084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28635" y="1182370"/>
            <a:ext cx="215900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公共组件文件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结构：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b="6937"/>
          <a:stretch>
            <a:fillRect/>
          </a:stretch>
        </p:blipFill>
        <p:spPr>
          <a:xfrm>
            <a:off x="8128635" y="2220595"/>
            <a:ext cx="3727450" cy="3918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57252" y="487141"/>
            <a:ext cx="38639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使用vue-cli脚手架工具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812165" y="1258570"/>
            <a:ext cx="10591165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在进入下一节之前，还需要介绍一个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vscode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的插件，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帮助对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*.vue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文件进行语法提示、语法高亮、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文件格式化</a:t>
            </a:r>
            <a:b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</a:b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" y="2060575"/>
            <a:ext cx="4789170" cy="38068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65850" y="2060575"/>
            <a:ext cx="523748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语法提示、语法高亮功能开箱即用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文件格式化功能要一定配置：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对项目的修改：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850" y="3345180"/>
            <a:ext cx="5306060" cy="17894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165850" y="5257800"/>
            <a:ext cx="5249545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在项目文件夹的根部，新增一个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.vscode/settings.json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就可以配置缩进、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html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元素属性的摆放方式等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用快捷键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shift+alt+f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可以触发对当前文件的格式化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7252" y="487141"/>
            <a:ext cx="38639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使用vue-cli脚手架工具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2465995" y="3136811"/>
            <a:ext cx="7261022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vue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7252" y="487141"/>
            <a:ext cx="30499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开发VUE应用程序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8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788" y="385763"/>
            <a:ext cx="444500" cy="425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06176" y="337741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138210" y="4221996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椭圆 8"/>
          <p:cNvSpPr/>
          <p:nvPr/>
        </p:nvSpPr>
        <p:spPr>
          <a:xfrm>
            <a:off x="2138210" y="3252596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椭圆 9"/>
          <p:cNvSpPr/>
          <p:nvPr/>
        </p:nvSpPr>
        <p:spPr>
          <a:xfrm>
            <a:off x="2138210" y="2273013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椭圆 10"/>
          <p:cNvSpPr/>
          <p:nvPr/>
        </p:nvSpPr>
        <p:spPr>
          <a:xfrm>
            <a:off x="2138210" y="1275948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组合 11"/>
          <p:cNvGrpSpPr/>
          <p:nvPr/>
        </p:nvGrpSpPr>
        <p:grpSpPr>
          <a:xfrm>
            <a:off x="3282399" y="2354343"/>
            <a:ext cx="6645490" cy="639492"/>
            <a:chOff x="1121721" y="319580"/>
            <a:chExt cx="6645490" cy="639492"/>
          </a:xfrm>
        </p:grpSpPr>
        <p:sp>
          <p:nvSpPr>
            <p:cNvPr id="13" name="矩形 12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4" name="矩形 13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NPM</a:t>
              </a:r>
              <a:r>
                <a:rPr lang="zh-CN" altLang="en-US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的介绍</a:t>
              </a:r>
              <a:endPara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282399" y="1355885"/>
            <a:ext cx="6645490" cy="639492"/>
            <a:chOff x="1121721" y="319580"/>
            <a:chExt cx="6645490" cy="639492"/>
          </a:xfrm>
        </p:grpSpPr>
        <p:sp>
          <p:nvSpPr>
            <p:cNvPr id="16" name="矩形 15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7" name="矩形 16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kern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前端</a:t>
              </a:r>
              <a:r>
                <a:rPr lang="zh-CN" altLang="en-US" sz="2800" b="1" kern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工程化概述</a:t>
              </a:r>
              <a:endParaRPr lang="zh-CN" altLang="en-US" sz="28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282399" y="3332533"/>
            <a:ext cx="6645490" cy="639492"/>
            <a:chOff x="1121721" y="319580"/>
            <a:chExt cx="6645490" cy="639492"/>
          </a:xfrm>
        </p:grpSpPr>
        <p:sp>
          <p:nvSpPr>
            <p:cNvPr id="19" name="矩形 18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0" name="矩形 19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</a:t>
              </a:r>
              <a:r>
                <a:rPr lang="en-US" altLang="zh-CN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VUE</a:t>
              </a:r>
              <a:r>
                <a:rPr lang="zh-CN" altLang="en-US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应用程序</a:t>
              </a:r>
              <a:endPara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282399" y="4310728"/>
            <a:ext cx="6645490" cy="639492"/>
            <a:chOff x="1121721" y="319580"/>
            <a:chExt cx="6645490" cy="639492"/>
          </a:xfrm>
        </p:grpSpPr>
        <p:sp>
          <p:nvSpPr>
            <p:cNvPr id="22" name="矩形 21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3" name="矩形 22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kern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异步编程</a:t>
              </a:r>
              <a:endParaRPr lang="zh-CN" altLang="en-US" sz="2800" b="1" kern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2233963" y="1213966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1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233963" y="2211031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2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233963" y="3190614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3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33963" y="4160014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4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81430"/>
            <a:ext cx="1042162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*.vue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文件介绍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" y="1740535"/>
            <a:ext cx="4625975" cy="48831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0400" y="1740535"/>
            <a:ext cx="576961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左边是一个简单*.vue文件内部结构：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主要分为三部分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&lt;template&gt;：模板部分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&lt;script&gt;：脚本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&lt;style&gt;：样式，可以有多个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7252" y="487141"/>
            <a:ext cx="16275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kumimoji="1" 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kumimoji="1" 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81430"/>
            <a:ext cx="1042162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&lt;template&gt;：模板部分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——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字符串插值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1903095"/>
            <a:ext cx="5353050" cy="17811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85890" y="1903095"/>
            <a:ext cx="5608320" cy="3691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使用的还是刚才的例子，将表达式写在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{{}}</a:t>
            </a:r>
            <a:endParaRPr lang="en-US" altLang="zh-CN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就可以渲染出对应的内容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表达式中的变量，可以省略  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this. </a:t>
            </a:r>
            <a:endParaRPr lang="en-US" altLang="zh-CN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可以访问的变量包括：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props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中生命的属性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data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中定义的属性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methods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中定义的方法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computed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中定义的计算属性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从外部文件中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import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进来的东西，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需要在以上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4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个中的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1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个上进行声明，才能被模板访问。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5" y="4622800"/>
            <a:ext cx="2495550" cy="1219200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3289300" y="3684270"/>
            <a:ext cx="698500" cy="709930"/>
          </a:xfrm>
          <a:prstGeom prst="downArrow">
            <a:avLst/>
          </a:prstGeom>
          <a:solidFill>
            <a:schemeClr val="accent3">
              <a:lumOff val="44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7252" y="487141"/>
            <a:ext cx="16275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kumimoji="1" 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kumimoji="1" 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81430"/>
            <a:ext cx="1042162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&lt;template&gt;：模板部分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——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属性绑定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76240" y="1903095"/>
            <a:ext cx="5704205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可以通过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v-model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指令和特定的属性进行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“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双向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”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绑定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v-model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只可以使用在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data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和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computed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中声明的属性上。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" y="1903095"/>
            <a:ext cx="3800475" cy="44443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825" y="4215130"/>
            <a:ext cx="2038350" cy="1323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095" y="4343400"/>
            <a:ext cx="1933575" cy="1066800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7382510" y="4143375"/>
            <a:ext cx="2164715" cy="1396006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通过输入框修改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name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的值后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7252" y="487141"/>
            <a:ext cx="16275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kumimoji="1" 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kumimoji="1" 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81430"/>
            <a:ext cx="1042162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&lt;template&gt;：模板部分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——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属性绑定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76240" y="1903095"/>
            <a:ext cx="4227830" cy="1751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v-bind:propName 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和 它的缩写 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:propName</a:t>
            </a:r>
            <a:endParaRPr lang="en-US" altLang="zh-CN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en-US" altLang="zh-CN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可以将值从父组件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“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传递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”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到子组件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 ，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注意：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虽然说是绑定，但实际上是单方向的传递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1903095"/>
            <a:ext cx="3479800" cy="43815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837305" y="4658995"/>
            <a:ext cx="7774305" cy="1290320"/>
            <a:chOff x="6043" y="7337"/>
            <a:chExt cx="12243" cy="203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3" y="7491"/>
              <a:ext cx="3315" cy="172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32" y="7491"/>
              <a:ext cx="3855" cy="1605"/>
            </a:xfrm>
            <a:prstGeom prst="rect">
              <a:avLst/>
            </a:prstGeom>
          </p:spPr>
        </p:pic>
        <p:sp>
          <p:nvSpPr>
            <p:cNvPr id="11" name="右箭头 10"/>
            <p:cNvSpPr/>
            <p:nvPr/>
          </p:nvSpPr>
          <p:spPr>
            <a:xfrm>
              <a:off x="9567" y="7337"/>
              <a:ext cx="4676" cy="2033"/>
            </a:xfrm>
            <a:prstGeom prst="rightArrow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虽然修改了输入框的值，但是外面的值并没有改变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957252" y="487141"/>
            <a:ext cx="16275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kumimoji="1" 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kumimoji="1" 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81430"/>
            <a:ext cx="1042162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&lt;template&gt;：模板部分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——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事件绑定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76240" y="1903095"/>
            <a:ext cx="5149215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v-on:eventName 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和 它的缩写</a:t>
            </a:r>
            <a:r>
              <a:rPr 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@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eventName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可以进行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事件绑定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事件绑定的属性只能是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methods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里面声明的方法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" y="1903095"/>
            <a:ext cx="3965575" cy="421068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5464810" y="3848100"/>
            <a:ext cx="5842000" cy="2313305"/>
            <a:chOff x="8606" y="6060"/>
            <a:chExt cx="9200" cy="3643"/>
          </a:xfrm>
        </p:grpSpPr>
        <p:sp>
          <p:nvSpPr>
            <p:cNvPr id="4" name="圆角矩形 3"/>
            <p:cNvSpPr/>
            <p:nvPr/>
          </p:nvSpPr>
          <p:spPr>
            <a:xfrm>
              <a:off x="8606" y="7540"/>
              <a:ext cx="2840" cy="641"/>
            </a:xfrm>
            <a:prstGeom prst="roundRect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父组件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14966" y="7540"/>
              <a:ext cx="2840" cy="683"/>
            </a:xfrm>
            <a:prstGeom prst="roundRect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子组件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" name="上弧形箭头 5"/>
            <p:cNvSpPr/>
            <p:nvPr/>
          </p:nvSpPr>
          <p:spPr>
            <a:xfrm>
              <a:off x="9998" y="6060"/>
              <a:ext cx="6840" cy="1480"/>
            </a:xfrm>
            <a:prstGeom prst="curvedDownArrow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" name="上弧形箭头 9"/>
            <p:cNvSpPr/>
            <p:nvPr/>
          </p:nvSpPr>
          <p:spPr>
            <a:xfrm rot="10800000">
              <a:off x="9818" y="8223"/>
              <a:ext cx="6840" cy="1480"/>
            </a:xfrm>
            <a:prstGeom prst="curvedDownArrow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705" y="6060"/>
              <a:ext cx="1065" cy="57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v-bind</a:t>
              </a:r>
              <a:endPara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841" y="8860"/>
              <a:ext cx="794" cy="57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v-on</a:t>
              </a:r>
              <a:endPara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087" y="7540"/>
              <a:ext cx="2662" cy="57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双向绑定的原理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57252" y="487141"/>
            <a:ext cx="16275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kumimoji="1" 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kumimoji="1" 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81430"/>
            <a:ext cx="1042162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&lt;template&gt;：模板部分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——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v-model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76240" y="1903095"/>
            <a:ext cx="35941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v-model 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实际上相当于 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v-bind + v-on</a:t>
            </a:r>
            <a:endParaRPr lang="en-US" altLang="zh-CN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" y="1903095"/>
            <a:ext cx="3965575" cy="42106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130" y="2783205"/>
            <a:ext cx="4137660" cy="33305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57252" y="487141"/>
            <a:ext cx="16275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kumimoji="1" 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kumimoji="1" 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81430"/>
            <a:ext cx="1042162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&lt;template&gt;：模板部分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——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条件渲染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94170" y="1831340"/>
            <a:ext cx="1896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v-if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v-else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v-else-if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80" y="1831340"/>
            <a:ext cx="4036695" cy="47053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205" y="4530725"/>
            <a:ext cx="1619250" cy="7429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0435" y="4450080"/>
            <a:ext cx="1476375" cy="904875"/>
          </a:xfrm>
          <a:prstGeom prst="rect">
            <a:avLst/>
          </a:prstGeom>
        </p:spPr>
      </p:pic>
      <p:sp>
        <p:nvSpPr>
          <p:cNvPr id="18" name="右箭头 17"/>
          <p:cNvSpPr/>
          <p:nvPr/>
        </p:nvSpPr>
        <p:spPr>
          <a:xfrm>
            <a:off x="7475855" y="4505960"/>
            <a:ext cx="1948180" cy="768031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点击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toggle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按钮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7252" y="487141"/>
            <a:ext cx="16275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kumimoji="1" 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kumimoji="1" 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81430"/>
            <a:ext cx="1042162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&lt;template&gt;：模板部分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——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列表渲染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09820" y="1798320"/>
            <a:ext cx="668020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v-for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左侧是官网的一个例子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它会报一个没有绑定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:key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的错误。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这个错误一般不会影响功能。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" y="1831340"/>
            <a:ext cx="3787140" cy="48304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820" y="4032885"/>
            <a:ext cx="6096000" cy="2628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57252" y="487141"/>
            <a:ext cx="16275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kumimoji="1" 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kumimoji="1" 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2465995" y="3136811"/>
            <a:ext cx="7261022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vue组件间沟通</a:t>
            </a:r>
            <a:endParaRPr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7252" y="487141"/>
            <a:ext cx="30499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开发VUE应用程序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481965" y="3799840"/>
            <a:ext cx="355282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父子间沟通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兄弟间沟通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祖先后代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间沟通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任意组件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间的沟通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7252" y="487141"/>
            <a:ext cx="26035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vue组件间沟通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" y="1182370"/>
            <a:ext cx="3552825" cy="192405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917440" y="4113530"/>
            <a:ext cx="5842000" cy="2313305"/>
            <a:chOff x="8606" y="6060"/>
            <a:chExt cx="9200" cy="3643"/>
          </a:xfrm>
        </p:grpSpPr>
        <p:sp>
          <p:nvSpPr>
            <p:cNvPr id="6" name="圆角矩形 5"/>
            <p:cNvSpPr/>
            <p:nvPr/>
          </p:nvSpPr>
          <p:spPr>
            <a:xfrm>
              <a:off x="8606" y="7540"/>
              <a:ext cx="2840" cy="641"/>
            </a:xfrm>
            <a:prstGeom prst="roundRect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父组件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4966" y="7540"/>
              <a:ext cx="2840" cy="683"/>
            </a:xfrm>
            <a:prstGeom prst="roundRect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子组件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" name="上弧形箭头 7"/>
            <p:cNvSpPr/>
            <p:nvPr/>
          </p:nvSpPr>
          <p:spPr>
            <a:xfrm>
              <a:off x="9998" y="6060"/>
              <a:ext cx="6840" cy="1480"/>
            </a:xfrm>
            <a:prstGeom prst="curvedDownArrow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" name="上弧形箭头 9"/>
            <p:cNvSpPr/>
            <p:nvPr/>
          </p:nvSpPr>
          <p:spPr>
            <a:xfrm rot="10800000">
              <a:off x="9818" y="8223"/>
              <a:ext cx="6840" cy="1480"/>
            </a:xfrm>
            <a:prstGeom prst="curvedDownArrow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705" y="6060"/>
              <a:ext cx="1065" cy="57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v-bind</a:t>
              </a:r>
              <a:endPara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841" y="8860"/>
              <a:ext cx="794" cy="57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v-on</a:t>
              </a:r>
              <a:endPara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087" y="7540"/>
              <a:ext cx="2662" cy="57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双向绑定的原理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407535" y="1182370"/>
            <a:ext cx="7665085" cy="23056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父子间的沟通，在前面的基础介绍当中已经介绍过了：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父组件和子组件之间可以通过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v-bind和v-on进行一个双向绑定。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v-modal和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v-bind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.sync也是同样的原理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740" y="2740660"/>
            <a:ext cx="5095875" cy="368617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857875" y="1182370"/>
            <a:ext cx="445960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兄弟间的沟通是一个道理，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只不过需要父组件做一个中介，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但是由于有双向绑定在作用，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所以非常容易实现。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942205" y="1182370"/>
            <a:ext cx="6406515" cy="22440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首先定调：</a:t>
            </a:r>
            <a:endParaRPr kumimoji="0" lang="en-US" altLang="zh-CN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v-bind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和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v-on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不支持跨层级，只能作用在父与子之间。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v-modal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、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v-bind.sync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也一样。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Q: dom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不是会冒泡往上传递么？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42205" y="3656965"/>
            <a:ext cx="53828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A: 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因为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v-on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就不是原生的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dom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事件，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v-on.native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才是，但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v-on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cs typeface="+mj-cs"/>
                <a:sym typeface="Calibri" panose="020F0502020204030204"/>
              </a:rPr>
              <a:t>.native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cs typeface="+mj-cs"/>
                <a:sym typeface="Calibri" panose="020F0502020204030204"/>
              </a:rPr>
              <a:t>只支持原生事件，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cs typeface="+mj-cs"/>
                <a:sym typeface="Calibri" panose="020F0502020204030204"/>
              </a:rPr>
              <a:t>不支持自定义事件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054600" y="1537335"/>
            <a:ext cx="598233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解决方法：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1. 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用蛮力（十分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不推荐）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2. 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使用$props、$attrs、$listeners等属性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  （只能跨一级，应用场景受限，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但是对于一些原有组件的简单包装很有用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）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    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3. 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  <a:hlinkClick r:id="rId4" action="ppaction://hlinkfile"/>
              </a:rPr>
              <a:t>依赖注入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   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600" y="3469005"/>
            <a:ext cx="6772275" cy="12192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3875" y="3612515"/>
            <a:ext cx="3133090" cy="281178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085080" y="1182370"/>
            <a:ext cx="42284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1. 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事件总线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2. vuex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（全家桶组件，下一节介绍）</a:t>
            </a:r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5080" y="1827530"/>
            <a:ext cx="5587365" cy="474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0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0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5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0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1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bldLvl="0" animBg="1"/>
      <p:bldP spid="9" grpId="1" animBg="1"/>
      <p:bldP spid="16" grpId="0"/>
      <p:bldP spid="16" grpId="1"/>
      <p:bldP spid="17" grpId="0" animBg="1"/>
      <p:bldP spid="18" grpId="0"/>
      <p:bldP spid="17" grpId="1" animBg="1"/>
      <p:bldP spid="18" grpId="1"/>
      <p:bldP spid="19" grpId="0" bldLvl="0" animBg="1" build="allAtOnce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0" name="组合 9"/>
          <p:cNvGrpSpPr/>
          <p:nvPr/>
        </p:nvGrpSpPr>
        <p:grpSpPr>
          <a:xfrm>
            <a:off x="679450" y="2291715"/>
            <a:ext cx="2947670" cy="2715260"/>
            <a:chOff x="1279" y="3701"/>
            <a:chExt cx="4642" cy="4276"/>
          </a:xfrm>
        </p:grpSpPr>
        <p:sp>
          <p:nvSpPr>
            <p:cNvPr id="123" name="文本框 2"/>
            <p:cNvSpPr txBox="1"/>
            <p:nvPr/>
          </p:nvSpPr>
          <p:spPr>
            <a:xfrm>
              <a:off x="2841" y="7447"/>
              <a:ext cx="1518" cy="53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0" lvl="1">
                <a:defRPr sz="2400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Arial" panose="020B0604020202020204"/>
                </a:defRPr>
              </a:pPr>
              <a:r>
                <a:rPr lang="zh-CN" altLang="en-US" sz="1600">
                  <a:sym typeface="+mn-ea"/>
                </a:rPr>
                <a:t>门户网站</a:t>
              </a:r>
              <a:endParaRPr lang="zh-CN" altLang="en-US" sz="1600">
                <a:sym typeface="+mn-ea"/>
              </a:endParaRPr>
            </a:p>
          </p:txBody>
        </p:sp>
        <p:pic>
          <p:nvPicPr>
            <p:cNvPr id="2" name="图片 1" descr="tim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9" y="3701"/>
              <a:ext cx="4643" cy="3398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4140835" y="2385060"/>
            <a:ext cx="3093720" cy="2621915"/>
            <a:chOff x="6360" y="3848"/>
            <a:chExt cx="4872" cy="4129"/>
          </a:xfrm>
        </p:grpSpPr>
        <p:pic>
          <p:nvPicPr>
            <p:cNvPr id="5" name="图片 4" descr="tim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0" y="3848"/>
              <a:ext cx="4872" cy="3251"/>
            </a:xfrm>
            <a:prstGeom prst="rect">
              <a:avLst/>
            </a:prstGeom>
          </p:spPr>
        </p:pic>
        <p:sp>
          <p:nvSpPr>
            <p:cNvPr id="8" name="文本框 2"/>
            <p:cNvSpPr txBox="1"/>
            <p:nvPr/>
          </p:nvSpPr>
          <p:spPr>
            <a:xfrm>
              <a:off x="8037" y="7447"/>
              <a:ext cx="1518" cy="53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p>
              <a:pPr marL="0" lvl="1">
                <a:defRPr sz="2400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Arial" panose="020B0604020202020204"/>
                </a:defRPr>
              </a:pPr>
              <a:r>
                <a:rPr lang="zh-CN" altLang="en-US" sz="1600">
                  <a:sym typeface="+mn-ea"/>
                </a:rPr>
                <a:t>表单校验</a:t>
              </a:r>
              <a:endParaRPr lang="zh-CN" altLang="en-US" sz="1600">
                <a:sym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049895" y="2385060"/>
            <a:ext cx="3290570" cy="2621915"/>
            <a:chOff x="12424" y="3848"/>
            <a:chExt cx="5182" cy="4129"/>
          </a:xfrm>
        </p:grpSpPr>
        <p:pic>
          <p:nvPicPr>
            <p:cNvPr id="4" name="图片 3" descr="tim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24" y="3848"/>
              <a:ext cx="5183" cy="3288"/>
            </a:xfrm>
            <a:prstGeom prst="rect">
              <a:avLst/>
            </a:prstGeom>
          </p:spPr>
        </p:pic>
        <p:sp>
          <p:nvSpPr>
            <p:cNvPr id="9" name="文本框 2"/>
            <p:cNvSpPr txBox="1"/>
            <p:nvPr/>
          </p:nvSpPr>
          <p:spPr>
            <a:xfrm>
              <a:off x="14256" y="7447"/>
              <a:ext cx="1518" cy="53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p>
              <a:pPr marL="0" lvl="1">
                <a:defRPr sz="2400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Arial" panose="020B0604020202020204"/>
                </a:defRPr>
              </a:pPr>
              <a:r>
                <a:rPr lang="zh-CN" altLang="en-US" sz="1600">
                  <a:sym typeface="+mn-ea"/>
                </a:rPr>
                <a:t>网络应用</a:t>
              </a:r>
              <a:endParaRPr lang="zh-CN" altLang="en-US" sz="1600">
                <a:sym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795780" y="5235575"/>
            <a:ext cx="9255760" cy="783590"/>
            <a:chOff x="2828" y="6510"/>
            <a:chExt cx="14576" cy="1234"/>
          </a:xfrm>
        </p:grpSpPr>
        <p:sp>
          <p:nvSpPr>
            <p:cNvPr id="6" name="右箭头 5"/>
            <p:cNvSpPr/>
            <p:nvPr/>
          </p:nvSpPr>
          <p:spPr>
            <a:xfrm>
              <a:off x="3796" y="6510"/>
              <a:ext cx="11609" cy="1234"/>
            </a:xfrm>
            <a:prstGeom prst="rightArrow">
              <a:avLst/>
            </a:prstGeom>
            <a:gradFill>
              <a:gsLst>
                <a:gs pos="100000">
                  <a:srgbClr val="3399FF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使用方式</a:t>
              </a:r>
              <a:endParaRPr lang="zh-CN" altLang="en-US"/>
            </a:p>
          </p:txBody>
        </p:sp>
        <p:sp>
          <p:nvSpPr>
            <p:cNvPr id="13" name="文本框 2"/>
            <p:cNvSpPr txBox="1"/>
            <p:nvPr/>
          </p:nvSpPr>
          <p:spPr>
            <a:xfrm>
              <a:off x="2828" y="6862"/>
              <a:ext cx="895" cy="53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p>
              <a:pPr marL="0" lvl="1">
                <a:defRPr sz="2400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Arial" panose="020B0604020202020204"/>
                </a:defRPr>
              </a:pPr>
              <a:r>
                <a:rPr lang="zh-CN" altLang="en-US" sz="1600">
                  <a:sym typeface="+mn-ea"/>
                </a:rPr>
                <a:t>展示</a:t>
              </a:r>
              <a:endParaRPr lang="zh-CN" altLang="en-US" sz="1600">
                <a:sym typeface="+mn-ea"/>
              </a:endParaRPr>
            </a:p>
          </p:txBody>
        </p:sp>
        <p:sp>
          <p:nvSpPr>
            <p:cNvPr id="14" name="文本框 2"/>
            <p:cNvSpPr txBox="1"/>
            <p:nvPr/>
          </p:nvSpPr>
          <p:spPr>
            <a:xfrm>
              <a:off x="15631" y="6862"/>
              <a:ext cx="1773" cy="53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p>
              <a:pPr marL="0" lvl="1">
                <a:defRPr sz="2400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Arial" panose="020B0604020202020204"/>
                </a:defRPr>
              </a:pPr>
              <a:r>
                <a:rPr lang="zh-CN" altLang="en-US" sz="1600">
                  <a:sym typeface="+mn-ea"/>
                </a:rPr>
                <a:t>应用程序</a:t>
              </a:r>
              <a:endParaRPr lang="zh-CN" altLang="en-US" sz="1600">
                <a:sym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795145" y="1344930"/>
            <a:ext cx="8697595" cy="783590"/>
            <a:chOff x="2828" y="6510"/>
            <a:chExt cx="13697" cy="1234"/>
          </a:xfrm>
        </p:grpSpPr>
        <p:sp>
          <p:nvSpPr>
            <p:cNvPr id="17" name="右箭头 16"/>
            <p:cNvSpPr/>
            <p:nvPr/>
          </p:nvSpPr>
          <p:spPr>
            <a:xfrm>
              <a:off x="3796" y="6510"/>
              <a:ext cx="11609" cy="1234"/>
            </a:xfrm>
            <a:prstGeom prst="rightArrow">
              <a:avLst/>
            </a:prstGeom>
            <a:gradFill>
              <a:gsLst>
                <a:gs pos="100000">
                  <a:srgbClr val="3399FF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逻辑复杂度</a:t>
              </a:r>
              <a:endParaRPr lang="zh-CN" altLang="en-US"/>
            </a:p>
          </p:txBody>
        </p:sp>
        <p:sp>
          <p:nvSpPr>
            <p:cNvPr id="18" name="文本框 2"/>
            <p:cNvSpPr txBox="1"/>
            <p:nvPr/>
          </p:nvSpPr>
          <p:spPr>
            <a:xfrm>
              <a:off x="2828" y="6862"/>
              <a:ext cx="895" cy="53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p>
              <a:pPr marL="0" lvl="1">
                <a:defRPr sz="2400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Arial" panose="020B0604020202020204"/>
                </a:defRPr>
              </a:pPr>
              <a:r>
                <a:rPr lang="zh-CN" altLang="en-US" sz="1600">
                  <a:sym typeface="+mn-ea"/>
                </a:rPr>
                <a:t>简单</a:t>
              </a:r>
              <a:endParaRPr lang="zh-CN" altLang="en-US" sz="1600">
                <a:sym typeface="+mn-ea"/>
              </a:endParaRPr>
            </a:p>
          </p:txBody>
        </p:sp>
        <p:sp>
          <p:nvSpPr>
            <p:cNvPr id="19" name="文本框 2"/>
            <p:cNvSpPr txBox="1"/>
            <p:nvPr/>
          </p:nvSpPr>
          <p:spPr>
            <a:xfrm>
              <a:off x="15631" y="6862"/>
              <a:ext cx="895" cy="53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p>
              <a:pPr marL="0" lvl="1">
                <a:defRPr sz="2400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Arial" panose="020B0604020202020204"/>
                </a:defRPr>
              </a:pPr>
              <a:r>
                <a:rPr lang="zh-CN" altLang="en-US" sz="1600">
                  <a:sym typeface="+mn-ea"/>
                </a:rPr>
                <a:t>复杂</a:t>
              </a:r>
              <a:endParaRPr lang="zh-CN" altLang="en-US" sz="1600">
                <a:sym typeface="+mn-ea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57252" y="487141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工程化的由来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6" name="组合 5"/>
          <p:cNvGrpSpPr/>
          <p:nvPr/>
        </p:nvGrpSpPr>
        <p:grpSpPr>
          <a:xfrm>
            <a:off x="300990" y="1022985"/>
            <a:ext cx="3676015" cy="1875155"/>
            <a:chOff x="2542" y="6172"/>
            <a:chExt cx="5789" cy="3316"/>
          </a:xfrm>
        </p:grpSpPr>
        <p:sp>
          <p:nvSpPr>
            <p:cNvPr id="4" name="矩形 3"/>
            <p:cNvSpPr/>
            <p:nvPr/>
          </p:nvSpPr>
          <p:spPr>
            <a:xfrm>
              <a:off x="2787" y="6172"/>
              <a:ext cx="5544" cy="33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2542" y="6831"/>
              <a:ext cx="523" cy="19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双向绑定</a:t>
              </a:r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12165" y="1182370"/>
            <a:ext cx="3213100" cy="23056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父子间沟通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兄弟间沟通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祖先后代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间沟通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任意组件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间的沟通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以上就是所有了么？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7252" y="487141"/>
            <a:ext cx="26035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vue组件间沟通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00990" y="3950335"/>
            <a:ext cx="3675380" cy="1874520"/>
            <a:chOff x="474" y="6221"/>
            <a:chExt cx="5788" cy="2952"/>
          </a:xfrm>
        </p:grpSpPr>
        <p:grpSp>
          <p:nvGrpSpPr>
            <p:cNvPr id="7" name="组合 6"/>
            <p:cNvGrpSpPr/>
            <p:nvPr/>
          </p:nvGrpSpPr>
          <p:grpSpPr>
            <a:xfrm>
              <a:off x="474" y="6221"/>
              <a:ext cx="5789" cy="2953"/>
              <a:chOff x="2542" y="6172"/>
              <a:chExt cx="5789" cy="331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2787" y="6172"/>
                <a:ext cx="5544" cy="331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" name="圆角矩形 8"/>
              <p:cNvSpPr/>
              <p:nvPr/>
            </p:nvSpPr>
            <p:spPr>
              <a:xfrm>
                <a:off x="2542" y="6831"/>
                <a:ext cx="523" cy="19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/>
                  <a:t>单向通信</a:t>
                </a:r>
                <a:endParaRPr lang="zh-CN" altLang="en-US"/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1557" y="7190"/>
              <a:ext cx="40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342900" marR="0" indent="-3429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b="1" dirty="0">
                  <a:ln>
                    <a:noFill/>
                  </a:ln>
                  <a:solidFill>
                    <a:srgbClr val="808080"/>
                  </a:solidFill>
                  <a:effectLst/>
                  <a:uFillTx/>
                  <a:latin typeface="+mj-lt"/>
                  <a:cs typeface="+mj-cs"/>
                  <a:sym typeface="Calibri" panose="020F0502020204030204"/>
                </a:rPr>
                <a:t>方法调用</a:t>
              </a:r>
              <a:endParaRPr kumimoji="0" lang="zh-CN" altLang="en-US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endParaRPr>
            </a:p>
            <a:p>
              <a:pPr marL="342900" marR="0" indent="-3429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b="1" dirty="0">
                  <a:ln>
                    <a:noFill/>
                  </a:ln>
                  <a:solidFill>
                    <a:srgbClr val="808080"/>
                  </a:solidFill>
                  <a:effectLst/>
                  <a:uFillTx/>
                  <a:latin typeface="+mj-lt"/>
                  <a:cs typeface="+mj-cs"/>
                  <a:sym typeface="Calibri" panose="020F0502020204030204"/>
                </a:rPr>
                <a:t>事件</a:t>
              </a:r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323080" y="1022985"/>
            <a:ext cx="7701280" cy="2675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在介绍单向通信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之前，有必要明确一个问题：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Q: 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既然有了双向绑定为什么还要有单向的通信方式？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A: 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双向绑定在进行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“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数据同步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”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的时候确实很好很棒，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     但如果不需要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“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数据同步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”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的时候它反而会成为麻烦。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535305"/>
            <a:ext cx="9563100" cy="54578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025" y="1649730"/>
            <a:ext cx="4933950" cy="32289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5114290" y="4561205"/>
            <a:ext cx="611949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2165" y="1182370"/>
            <a:ext cx="10616565" cy="23056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方法调用：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通过方法调用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把数据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“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传入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”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目标组件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225" y="1464945"/>
            <a:ext cx="7148830" cy="3927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960" y="1203325"/>
            <a:ext cx="6308725" cy="44519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57252" y="487141"/>
            <a:ext cx="26035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vue组件间沟通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750" y="691515"/>
            <a:ext cx="6124575" cy="5734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5114290" y="4561205"/>
            <a:ext cx="611949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2165" y="1182370"/>
            <a:ext cx="1061656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自定义事件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通过自定义事件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“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输出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”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数据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290" y="1300480"/>
            <a:ext cx="6586220" cy="44596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645" y="1301115"/>
            <a:ext cx="5210175" cy="44589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57252" y="487141"/>
            <a:ext cx="26035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vue组件间沟通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2465995" y="3136811"/>
            <a:ext cx="7261022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vue</a:t>
            </a:r>
            <a:r>
              <a:rPr 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7252" y="487141"/>
            <a:ext cx="30499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开发VUE应用程序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5114290" y="4561205"/>
            <a:ext cx="611949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2165" y="1182370"/>
            <a:ext cx="10616565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通过和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EventBus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的例子进行对比，我们可以发现它们的相似度极高：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655" y="1811020"/>
            <a:ext cx="8060055" cy="47815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57252" y="487141"/>
            <a:ext cx="1033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vuex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5114290" y="4561205"/>
            <a:ext cx="611949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2165" y="1182370"/>
            <a:ext cx="1061656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排除那些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“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语法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”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上的不同，让我们来关注它们间真正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的不同：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927735" y="1825625"/>
          <a:ext cx="10502900" cy="4505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5725"/>
                <a:gridCol w="2625725"/>
                <a:gridCol w="2625725"/>
                <a:gridCol w="2625725"/>
              </a:tblGrid>
              <a:tr h="9010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event bus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vuex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对比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目的</a:t>
                      </a:r>
                      <a:endParaRPr lang="zh-CN" altLang="en-US"/>
                    </a:p>
                  </a:txBody>
                  <a:tcPr/>
                </a:tc>
              </a:tr>
              <a:tr h="9010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data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state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相同</a:t>
                      </a:r>
                      <a:endParaRPr lang="zh-CN" altLang="en-US"/>
                    </a:p>
                  </a:txBody>
                  <a:tcPr/>
                </a:tc>
                <a:tc row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只能通过同步方式，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通过特定方法</a:t>
                      </a:r>
                      <a:r>
                        <a:rPr lang="en-US" altLang="zh-CN"/>
                        <a:t>(mutaions)</a:t>
                      </a:r>
                      <a:endParaRPr lang="en-US" altLang="zh-CN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修改</a:t>
                      </a:r>
                      <a:r>
                        <a:rPr lang="en-US" altLang="zh-CN"/>
                        <a:t>state</a:t>
                      </a:r>
                      <a:endParaRPr lang="en-US" altLang="zh-CN"/>
                    </a:p>
                  </a:txBody>
                  <a:tcPr/>
                </a:tc>
              </a:tr>
              <a:tr h="9010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methods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mutations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mutations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只能为同步函数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 vMerge="1">
                  <a:tcPr/>
                </a:tc>
              </a:tr>
              <a:tr h="9010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methods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actions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actions</a:t>
                      </a:r>
                      <a:r>
                        <a:rPr lang="zh-CN" altLang="en-US" sz="1800">
                          <a:sym typeface="+mn-ea"/>
                        </a:rPr>
                        <a:t>为异步函数，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且不能修改</a:t>
                      </a:r>
                      <a:r>
                        <a:rPr lang="en-US" altLang="zh-CN" sz="1800">
                          <a:sym typeface="+mn-ea"/>
                        </a:rPr>
                        <a:t>state</a:t>
                      </a:r>
                      <a:r>
                        <a:rPr lang="zh-CN" altLang="en-US" sz="1800">
                          <a:ea typeface="宋体" panose="02010600030101010101" pitchFamily="2" charset="-122"/>
                          <a:sym typeface="+mn-ea"/>
                        </a:rPr>
                        <a:t>，</a:t>
                      </a:r>
                      <a:endParaRPr lang="zh-CN" altLang="en-US" sz="1800">
                        <a:ea typeface="宋体" panose="02010600030101010101" pitchFamily="2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  <a:sym typeface="+mn-ea"/>
                        </a:rPr>
                        <a:t>需要委托</a:t>
                      </a:r>
                      <a:r>
                        <a:rPr lang="en-US" altLang="zh-CN" sz="1800">
                          <a:sym typeface="+mn-ea"/>
                        </a:rPr>
                        <a:t>mutations</a:t>
                      </a:r>
                      <a:r>
                        <a:rPr lang="zh-CN" altLang="en-US" sz="1800">
                          <a:sym typeface="+mn-ea"/>
                        </a:rPr>
                        <a:t>修改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 vMerge="1">
                  <a:tcPr/>
                </a:tc>
              </a:tr>
              <a:tr h="9010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computed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getters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getters</a:t>
                      </a:r>
                      <a:r>
                        <a:rPr lang="zh-CN" altLang="en-US"/>
                        <a:t>没有</a:t>
                      </a:r>
                      <a:r>
                        <a:rPr lang="en-US" altLang="zh-CN"/>
                        <a:t>setter</a:t>
                      </a:r>
                      <a:r>
                        <a:rPr lang="zh-CN" altLang="en-US"/>
                        <a:t>功能</a:t>
                      </a:r>
                      <a:endParaRPr lang="zh-CN" altLang="en-US"/>
                    </a:p>
                  </a:txBody>
                  <a:tcPr/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957252" y="487141"/>
            <a:ext cx="1033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vuex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812165" y="1182370"/>
            <a:ext cx="1061656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只能通过同步方式，通过特定方法(muta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t</a:t>
            </a:r>
            <a:r>
              <a:rPr kumimoji="0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ions)修改state</a:t>
            </a:r>
            <a:r>
              <a:rPr kumimoji="0" 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的应用：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74395" y="2327275"/>
            <a:ext cx="10554335" cy="2893060"/>
            <a:chOff x="1377" y="3665"/>
            <a:chExt cx="16621" cy="4556"/>
          </a:xfrm>
        </p:grpSpPr>
        <p:sp>
          <p:nvSpPr>
            <p:cNvPr id="12" name="圆角矩形 11"/>
            <p:cNvSpPr/>
            <p:nvPr/>
          </p:nvSpPr>
          <p:spPr>
            <a:xfrm>
              <a:off x="4744" y="3665"/>
              <a:ext cx="13254" cy="4556"/>
            </a:xfrm>
            <a:prstGeom prst="roundRect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5749" y="5654"/>
              <a:ext cx="2742" cy="5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原有的</a:t>
              </a:r>
              <a:r>
                <a:rPr kumimoji="0" lang="en-US" altLang="zh-CN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state</a:t>
              </a:r>
              <a:endPara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4236" y="6232"/>
              <a:ext cx="2742" cy="5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修改后的</a:t>
              </a:r>
              <a:r>
                <a:rPr kumimoji="0" lang="en-US" altLang="zh-CN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state</a:t>
              </a:r>
              <a:endPara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9991" y="5717"/>
              <a:ext cx="2761" cy="1607"/>
            </a:xfrm>
            <a:prstGeom prst="roundRect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同步的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>
                  <a:sym typeface="+mn-ea"/>
                </a:rPr>
                <a:t>mutations</a:t>
              </a:r>
              <a:endParaRPr lang="en-US" altLang="zh-CN">
                <a:sym typeface="+mn-ea"/>
              </a:endParaRP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方法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" name="右箭头 7"/>
            <p:cNvSpPr/>
            <p:nvPr/>
          </p:nvSpPr>
          <p:spPr>
            <a:xfrm>
              <a:off x="8491" y="5777"/>
              <a:ext cx="1469" cy="333"/>
            </a:xfrm>
            <a:prstGeom prst="rightArrow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" name="右箭头 8"/>
            <p:cNvSpPr/>
            <p:nvPr/>
          </p:nvSpPr>
          <p:spPr>
            <a:xfrm>
              <a:off x="12752" y="6355"/>
              <a:ext cx="1469" cy="333"/>
            </a:xfrm>
            <a:prstGeom prst="rightArrow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377" y="6746"/>
              <a:ext cx="2742" cy="5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其他参数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" name="右箭头 13"/>
            <p:cNvSpPr/>
            <p:nvPr/>
          </p:nvSpPr>
          <p:spPr>
            <a:xfrm>
              <a:off x="4119" y="6810"/>
              <a:ext cx="5872" cy="514"/>
            </a:xfrm>
            <a:prstGeom prst="rightArrow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377" y="4401"/>
              <a:ext cx="2742" cy="5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方法名称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" name="直角上箭头 15"/>
            <p:cNvSpPr/>
            <p:nvPr/>
          </p:nvSpPr>
          <p:spPr>
            <a:xfrm flipV="1">
              <a:off x="4119" y="4607"/>
              <a:ext cx="7339" cy="1011"/>
            </a:xfrm>
            <a:prstGeom prst="bentUpArrow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960" y="3823"/>
              <a:ext cx="2704" cy="57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commit</a:t>
              </a: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方法调用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57252" y="487141"/>
            <a:ext cx="1033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vuex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812165" y="1182370"/>
            <a:ext cx="1061656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commit方法调用的过程中做手脚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——vuex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的插件系统：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1960245"/>
            <a:ext cx="3629025" cy="41052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72050" y="1895475"/>
            <a:ext cx="6517005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vuex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的插件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API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超级简单，有且仅有一个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subscribe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（订阅）函数，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用来监听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commit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方法的调用，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获取调用的参数，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调用前后的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state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的状态，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可以做到：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在插件内提交 Mutation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生成 State 快照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Logger 插件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换句话说，在不需要插件功能时，</a:t>
            </a:r>
            <a:r>
              <a:rPr lang="en-US" altLang="zh-CN">
                <a:ea typeface="宋体" panose="02010600030101010101" pitchFamily="2" charset="-122"/>
                <a:sym typeface="Calibri" panose="020F0502020204030204"/>
              </a:rPr>
              <a:t>vuex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和</a:t>
            </a:r>
            <a:r>
              <a:rPr lang="en-US" altLang="zh-CN">
                <a:ea typeface="宋体" panose="02010600030101010101" pitchFamily="2" charset="-122"/>
                <a:sym typeface="Calibri" panose="020F0502020204030204"/>
              </a:rPr>
              <a:t>eventBus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差不多，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vuex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的价值在于插件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7252" y="487141"/>
            <a:ext cx="1033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vuex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812165" y="1182370"/>
            <a:ext cx="10616565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vuex</a:t>
            </a:r>
            <a:r>
              <a:rPr kumimoji="0" 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语法别扭，造就了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——vuex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反模式：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1. 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数据访问方式冗长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" y="2354580"/>
            <a:ext cx="3143885" cy="40455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14900" y="2124075"/>
            <a:ext cx="557657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只是为了访问这区区四个变量，竟然写了这样大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的一块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使用mapState 辅助函数：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3138170"/>
            <a:ext cx="5819775" cy="16287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57252" y="487141"/>
            <a:ext cx="1033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vuex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812165" y="1182370"/>
            <a:ext cx="613029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vuex</a:t>
            </a:r>
            <a:r>
              <a:rPr kumimoji="0" 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语法别扭，造就了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——vuex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反模式：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2. 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数据倒腾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vuex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里修改数据必须通过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mutation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函数，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我想简单修改个数据还得多写一个函数？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" y="3281045"/>
            <a:ext cx="4048760" cy="3034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675" y="3281045"/>
            <a:ext cx="4333875" cy="296672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7353300" y="1182370"/>
            <a:ext cx="4162425" cy="4600575"/>
            <a:chOff x="11580" y="1862"/>
            <a:chExt cx="6555" cy="7245"/>
          </a:xfrm>
        </p:grpSpPr>
        <p:sp>
          <p:nvSpPr>
            <p:cNvPr id="5" name="文本框 4"/>
            <p:cNvSpPr txBox="1"/>
            <p:nvPr/>
          </p:nvSpPr>
          <p:spPr>
            <a:xfrm>
              <a:off x="11580" y="1862"/>
              <a:ext cx="5182" cy="101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老实按照这个方法来写：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声明函数麻烦的问题接下来解决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80" y="3103"/>
              <a:ext cx="6555" cy="6004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957252" y="487141"/>
            <a:ext cx="1033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vuex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" name="文本框 19"/>
          <p:cNvSpPr txBox="1"/>
          <p:nvPr/>
        </p:nvSpPr>
        <p:spPr>
          <a:xfrm>
            <a:off x="957252" y="487141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什么是工程化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241550" y="2385060"/>
            <a:ext cx="3290570" cy="2621915"/>
            <a:chOff x="12424" y="3848"/>
            <a:chExt cx="5182" cy="4129"/>
          </a:xfrm>
        </p:grpSpPr>
        <p:pic>
          <p:nvPicPr>
            <p:cNvPr id="5" name="图片 4" descr="tim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24" y="3848"/>
              <a:ext cx="5183" cy="3288"/>
            </a:xfrm>
            <a:prstGeom prst="rect">
              <a:avLst/>
            </a:prstGeom>
          </p:spPr>
        </p:pic>
        <p:sp>
          <p:nvSpPr>
            <p:cNvPr id="6" name="文本框 2"/>
            <p:cNvSpPr txBox="1"/>
            <p:nvPr/>
          </p:nvSpPr>
          <p:spPr>
            <a:xfrm>
              <a:off x="14256" y="7447"/>
              <a:ext cx="1518" cy="53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p>
              <a:pPr marL="0" lvl="1">
                <a:defRPr sz="2400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Arial" panose="020B0604020202020204"/>
                </a:defRPr>
              </a:pPr>
              <a:r>
                <a:rPr lang="zh-CN" altLang="en-US" sz="1600">
                  <a:sym typeface="+mn-ea"/>
                </a:rPr>
                <a:t>网络应用</a:t>
              </a:r>
              <a:endParaRPr lang="zh-CN" altLang="en-US" sz="1600">
                <a:sym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621020" y="1856740"/>
            <a:ext cx="3915410" cy="1228725"/>
            <a:chOff x="5901" y="2924"/>
            <a:chExt cx="6166" cy="1935"/>
          </a:xfrm>
        </p:grpSpPr>
        <p:sp>
          <p:nvSpPr>
            <p:cNvPr id="8" name="右箭头 7"/>
            <p:cNvSpPr/>
            <p:nvPr/>
          </p:nvSpPr>
          <p:spPr>
            <a:xfrm rot="20640000">
              <a:off x="5901" y="4069"/>
              <a:ext cx="2618" cy="7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577" y="2924"/>
              <a:ext cx="3491" cy="19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复杂的</a:t>
              </a:r>
              <a:r>
                <a:rPr lang="en-US" altLang="zh-CN"/>
                <a:t>js</a:t>
              </a:r>
              <a:r>
                <a:rPr lang="zh-CN" altLang="en-US"/>
                <a:t>代码</a:t>
              </a:r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657850" y="3681095"/>
            <a:ext cx="3905250" cy="1214120"/>
            <a:chOff x="5959" y="5797"/>
            <a:chExt cx="6150" cy="1912"/>
          </a:xfrm>
        </p:grpSpPr>
        <p:sp>
          <p:nvSpPr>
            <p:cNvPr id="10" name="右箭头 9"/>
            <p:cNvSpPr/>
            <p:nvPr/>
          </p:nvSpPr>
          <p:spPr>
            <a:xfrm rot="480000">
              <a:off x="5959" y="6006"/>
              <a:ext cx="2618" cy="7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8619" y="5797"/>
              <a:ext cx="3491" cy="19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大量的</a:t>
              </a:r>
              <a:endParaRPr lang="zh-CN" altLang="en-US"/>
            </a:p>
            <a:p>
              <a:pPr algn="ctr"/>
              <a:r>
                <a:rPr lang="zh-CN" altLang="en-US"/>
                <a:t>资源文件</a:t>
              </a:r>
              <a:endParaRPr lang="zh-CN" altLang="en-US"/>
            </a:p>
          </p:txBody>
        </p:sp>
      </p:grpSp>
      <p:sp>
        <p:nvSpPr>
          <p:cNvPr id="18" name="十角星 17"/>
          <p:cNvSpPr/>
          <p:nvPr/>
        </p:nvSpPr>
        <p:spPr>
          <a:xfrm>
            <a:off x="6676390" y="1303655"/>
            <a:ext cx="2216785" cy="1081405"/>
          </a:xfrm>
          <a:prstGeom prst="star10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逻辑过于复杂，难以维护</a:t>
            </a:r>
            <a:endParaRPr lang="zh-CN" altLang="en-US"/>
          </a:p>
        </p:txBody>
      </p:sp>
      <p:sp>
        <p:nvSpPr>
          <p:cNvPr id="19" name="十角星 18"/>
          <p:cNvSpPr/>
          <p:nvPr/>
        </p:nvSpPr>
        <p:spPr>
          <a:xfrm>
            <a:off x="7320280" y="1487170"/>
            <a:ext cx="2216785" cy="1081405"/>
          </a:xfrm>
          <a:prstGeom prst="star10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js</a:t>
            </a:r>
            <a:r>
              <a:rPr lang="zh-CN" altLang="en-US"/>
              <a:t>文件过多</a:t>
            </a:r>
            <a:endParaRPr lang="zh-CN" altLang="en-US"/>
          </a:p>
          <a:p>
            <a:pPr algn="ctr"/>
            <a:r>
              <a:rPr lang="en-US" altLang="zh-CN"/>
              <a:t>http</a:t>
            </a:r>
            <a:r>
              <a:rPr lang="zh-CN" altLang="en-US"/>
              <a:t>请求过多</a:t>
            </a:r>
            <a:endParaRPr lang="zh-CN" altLang="en-US"/>
          </a:p>
        </p:txBody>
      </p:sp>
      <p:sp>
        <p:nvSpPr>
          <p:cNvPr id="21" name="十角星 20"/>
          <p:cNvSpPr/>
          <p:nvPr/>
        </p:nvSpPr>
        <p:spPr>
          <a:xfrm>
            <a:off x="7579360" y="1856740"/>
            <a:ext cx="2216785" cy="1081405"/>
          </a:xfrm>
          <a:prstGeom prst="star10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js</a:t>
            </a:r>
            <a:r>
              <a:rPr lang="zh-CN" altLang="en-US"/>
              <a:t>文件过大</a:t>
            </a:r>
            <a:endParaRPr lang="zh-CN" altLang="en-US"/>
          </a:p>
          <a:p>
            <a:pPr algn="ctr"/>
            <a:r>
              <a:rPr lang="zh-CN" altLang="en-US"/>
              <a:t>需要进行压缩</a:t>
            </a:r>
            <a:endParaRPr lang="zh-CN" altLang="en-US"/>
          </a:p>
        </p:txBody>
      </p:sp>
      <p:sp>
        <p:nvSpPr>
          <p:cNvPr id="22" name="十角星 21"/>
          <p:cNvSpPr/>
          <p:nvPr/>
        </p:nvSpPr>
        <p:spPr>
          <a:xfrm>
            <a:off x="7579360" y="2223135"/>
            <a:ext cx="2216785" cy="1081405"/>
          </a:xfrm>
          <a:prstGeom prst="star10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还有其它各种各样的问题</a:t>
            </a:r>
            <a:endParaRPr lang="zh-CN" altLang="en-US"/>
          </a:p>
        </p:txBody>
      </p:sp>
      <p:sp>
        <p:nvSpPr>
          <p:cNvPr id="23" name="十角星 22"/>
          <p:cNvSpPr/>
          <p:nvPr/>
        </p:nvSpPr>
        <p:spPr>
          <a:xfrm>
            <a:off x="6914515" y="3524250"/>
            <a:ext cx="2216785" cy="1081405"/>
          </a:xfrm>
          <a:prstGeom prst="star10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图片太多</a:t>
            </a:r>
            <a:endParaRPr lang="zh-CN" altLang="en-US"/>
          </a:p>
          <a:p>
            <a:pPr algn="ctr"/>
            <a:r>
              <a:rPr lang="en-US" altLang="zh-CN"/>
              <a:t>http</a:t>
            </a:r>
            <a:r>
              <a:rPr lang="zh-CN" altLang="en-US"/>
              <a:t>请求过多</a:t>
            </a:r>
            <a:endParaRPr lang="zh-CN" altLang="en-US"/>
          </a:p>
        </p:txBody>
      </p:sp>
      <p:sp>
        <p:nvSpPr>
          <p:cNvPr id="24" name="十角星 23"/>
          <p:cNvSpPr/>
          <p:nvPr/>
        </p:nvSpPr>
        <p:spPr>
          <a:xfrm>
            <a:off x="7411085" y="3700780"/>
            <a:ext cx="2216785" cy="1081405"/>
          </a:xfrm>
          <a:prstGeom prst="star10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图片太大</a:t>
            </a:r>
            <a:endParaRPr lang="zh-CN" altLang="en-US"/>
          </a:p>
          <a:p>
            <a:pPr algn="ctr"/>
            <a:r>
              <a:rPr lang="zh-CN" altLang="en-US"/>
              <a:t>影响网页性能</a:t>
            </a:r>
            <a:endParaRPr lang="zh-CN" altLang="en-US"/>
          </a:p>
        </p:txBody>
      </p:sp>
      <p:sp>
        <p:nvSpPr>
          <p:cNvPr id="25" name="十角星 24"/>
          <p:cNvSpPr/>
          <p:nvPr/>
        </p:nvSpPr>
        <p:spPr>
          <a:xfrm>
            <a:off x="7847965" y="3926205"/>
            <a:ext cx="2216785" cy="1081405"/>
          </a:xfrm>
          <a:prstGeom prst="star10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等等</a:t>
            </a:r>
            <a:endParaRPr lang="zh-CN" altLang="en-US"/>
          </a:p>
        </p:txBody>
      </p:sp>
      <p:pic>
        <p:nvPicPr>
          <p:cNvPr id="26" name="图片 25" descr="JS逻辑也跟着复杂起来了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219200"/>
            <a:ext cx="10058400" cy="44202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bldLvl="0" animBg="1"/>
      <p:bldP spid="19" grpId="1" animBg="1"/>
      <p:bldP spid="21" grpId="0" bldLvl="0" animBg="1"/>
      <p:bldP spid="21" grpId="1" animBg="1"/>
      <p:bldP spid="22" grpId="0" bldLvl="0" animBg="1"/>
      <p:bldP spid="22" grpId="1" animBg="1"/>
      <p:bldP spid="23" grpId="0" bldLvl="0" animBg="1"/>
      <p:bldP spid="23" grpId="1" animBg="1"/>
      <p:bldP spid="24" grpId="0" bldLvl="0" animBg="1"/>
      <p:bldP spid="24" grpId="1" animBg="1"/>
      <p:bldP spid="25" grpId="0" bldLvl="0" animBg="1"/>
      <p:bldP spid="25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812165" y="1182370"/>
            <a:ext cx="6130290" cy="34137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vuex</a:t>
            </a:r>
            <a:r>
              <a:rPr kumimoji="0" 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语法别扭，造就了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——vuex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反模式：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3. 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修改函数过多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这个问题是解决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刚才的解决方案带来的问题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如果死脑筋的命名多个方法，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会带来跟更多的问题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7252" y="487141"/>
            <a:ext cx="1033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vuex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782310" y="1723390"/>
            <a:ext cx="4757420" cy="3411855"/>
            <a:chOff x="9106" y="2714"/>
            <a:chExt cx="7492" cy="537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06" y="2714"/>
              <a:ext cx="7493" cy="5373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9972" y="7507"/>
              <a:ext cx="5762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b="1" dirty="0">
                  <a:ln>
                    <a:noFill/>
                  </a:ln>
                  <a:solidFill>
                    <a:srgbClr val="808080"/>
                  </a:solidFill>
                  <a:effectLst/>
                  <a:uFillTx/>
                  <a:latin typeface="+mj-lt"/>
                  <a:cs typeface="+mj-cs"/>
                  <a:sym typeface="Calibri" panose="020F0502020204030204"/>
                </a:rPr>
                <a:t>首先新增一个辅助函数</a:t>
              </a:r>
              <a:r>
                <a:rPr lang="en-US" altLang="zh-CN" b="1" dirty="0">
                  <a:ln>
                    <a:noFill/>
                  </a:ln>
                  <a:solidFill>
                    <a:srgbClr val="808080"/>
                  </a:solidFill>
                  <a:effectLst/>
                  <a:uFillTx/>
                  <a:latin typeface="+mj-lt"/>
                  <a:cs typeface="+mj-cs"/>
                  <a:sym typeface="Calibri" panose="020F0502020204030204"/>
                </a:rPr>
                <a:t>storeUpdate</a:t>
              </a:r>
              <a:endPara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294120" y="1246505"/>
            <a:ext cx="4348480" cy="4606925"/>
            <a:chOff x="9912" y="1963"/>
            <a:chExt cx="6848" cy="725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16" y="1963"/>
              <a:ext cx="6441" cy="638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9912" y="8638"/>
              <a:ext cx="6849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b="1" dirty="0">
                  <a:ln>
                    <a:noFill/>
                  </a:ln>
                  <a:solidFill>
                    <a:srgbClr val="808080"/>
                  </a:solidFill>
                  <a:effectLst/>
                  <a:uFillTx/>
                  <a:latin typeface="+mj-lt"/>
                  <a:cs typeface="+mj-cs"/>
                  <a:sym typeface="Calibri" panose="020F0502020204030204"/>
                </a:rPr>
                <a:t>然后在</a:t>
              </a:r>
              <a:r>
                <a:rPr lang="en-US" altLang="zh-CN" b="1" dirty="0">
                  <a:ln>
                    <a:noFill/>
                  </a:ln>
                  <a:solidFill>
                    <a:srgbClr val="808080"/>
                  </a:solidFill>
                  <a:effectLst/>
                  <a:uFillTx/>
                  <a:latin typeface="+mj-lt"/>
                  <a:cs typeface="+mj-cs"/>
                  <a:sym typeface="Calibri" panose="020F0502020204030204"/>
                </a:rPr>
                <a:t>mutations</a:t>
              </a:r>
              <a:r>
                <a:rPr lang="zh-CN" altLang="en-US" b="1" dirty="0">
                  <a:ln>
                    <a:noFill/>
                  </a:ln>
                  <a:solidFill>
                    <a:srgbClr val="808080"/>
                  </a:solidFill>
                  <a:effectLst/>
                  <a:uFillTx/>
                  <a:latin typeface="+mj-lt"/>
                  <a:cs typeface="+mj-cs"/>
                  <a:sym typeface="Calibri" panose="020F0502020204030204"/>
                </a:rPr>
                <a:t>里面添加一个</a:t>
              </a:r>
              <a:r>
                <a:rPr lang="en-US" altLang="zh-CN" b="1" dirty="0">
                  <a:ln>
                    <a:noFill/>
                  </a:ln>
                  <a:solidFill>
                    <a:srgbClr val="808080"/>
                  </a:solidFill>
                  <a:effectLst/>
                  <a:uFillTx/>
                  <a:latin typeface="+mj-lt"/>
                  <a:cs typeface="+mj-cs"/>
                  <a:sym typeface="Calibri" panose="020F0502020204030204"/>
                </a:rPr>
                <a:t>update</a:t>
              </a:r>
              <a:r>
                <a:rPr lang="zh-CN" altLang="en-US" b="1" dirty="0">
                  <a:ln>
                    <a:noFill/>
                  </a:ln>
                  <a:solidFill>
                    <a:srgbClr val="808080"/>
                  </a:solidFill>
                  <a:effectLst/>
                  <a:uFillTx/>
                  <a:latin typeface="+mj-lt"/>
                  <a:cs typeface="+mj-cs"/>
                  <a:sym typeface="Calibri" panose="020F0502020204030204"/>
                </a:rPr>
                <a:t>函数</a:t>
              </a:r>
              <a:endPara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027420" y="1723390"/>
            <a:ext cx="4941570" cy="3780155"/>
            <a:chOff x="9492" y="2714"/>
            <a:chExt cx="7782" cy="595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92" y="2714"/>
              <a:ext cx="7782" cy="5373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0864" y="8087"/>
              <a:ext cx="503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b="1" dirty="0">
                  <a:ln>
                    <a:noFill/>
                  </a:ln>
                  <a:solidFill>
                    <a:srgbClr val="808080"/>
                  </a:solidFill>
                  <a:effectLst/>
                  <a:uFillTx/>
                  <a:latin typeface="+mj-lt"/>
                  <a:cs typeface="+mj-cs"/>
                  <a:sym typeface="Calibri" panose="020F0502020204030204"/>
                </a:rPr>
                <a:t>用</a:t>
              </a:r>
              <a:r>
                <a:rPr lang="en-US" altLang="zh-CN" b="1" dirty="0">
                  <a:ln>
                    <a:noFill/>
                  </a:ln>
                  <a:solidFill>
                    <a:srgbClr val="808080"/>
                  </a:solidFill>
                  <a:effectLst/>
                  <a:uFillTx/>
                  <a:latin typeface="+mj-lt"/>
                  <a:cs typeface="+mj-cs"/>
                  <a:sym typeface="Calibri" panose="020F0502020204030204"/>
                </a:rPr>
                <a:t>storeUpdate</a:t>
              </a:r>
              <a:r>
                <a:rPr lang="zh-CN" altLang="en-US" b="1" dirty="0">
                  <a:ln>
                    <a:noFill/>
                  </a:ln>
                  <a:solidFill>
                    <a:srgbClr val="808080"/>
                  </a:solidFill>
                  <a:effectLst/>
                  <a:uFillTx/>
                  <a:latin typeface="+mj-lt"/>
                  <a:cs typeface="+mj-cs"/>
                  <a:sym typeface="Calibri" panose="020F0502020204030204"/>
                </a:rPr>
                <a:t>来声明修改字段</a:t>
              </a:r>
              <a:endPara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2465995" y="3136811"/>
            <a:ext cx="7261022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vue-router</a:t>
            </a:r>
            <a:endParaRPr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7252" y="487141"/>
            <a:ext cx="30499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开发VUE应用程序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12165" y="1722120"/>
            <a:ext cx="2167255" cy="34137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简单路由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动态路由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路由优先级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嵌套路由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路由守卫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7252" y="487141"/>
            <a:ext cx="20961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vue-router</a:t>
            </a:r>
            <a:endParaRPr kumimoji="1"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18205" y="1353820"/>
            <a:ext cx="53555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在讲座的基础部分的介绍我们已经生成了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3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个组件了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945" y="2014855"/>
            <a:ext cx="6892290" cy="36950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800" y="1195070"/>
            <a:ext cx="7311390" cy="44684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700" y="2200910"/>
            <a:ext cx="7343775" cy="37433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441700" y="1563370"/>
            <a:ext cx="45504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这样就可以通过对应路径访问对应页面了：</a:t>
            </a:r>
            <a:endParaRPr lang="en-US" altLang="zh-CN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765" y="1009015"/>
            <a:ext cx="2731135" cy="496125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053080" y="1263015"/>
            <a:ext cx="5249545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动态路由功能：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从url中提取参数，供被访问组件使用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53080" y="2508250"/>
            <a:ext cx="500761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注册路由时，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通过在其中加入   :xxx   的片段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之后就可以在组件中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通过   this.$route.params.xxx   来访问到该值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053080" y="4373880"/>
            <a:ext cx="48482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我们尝试访问 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/test/special</a:t>
            </a:r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8940" y="1433195"/>
            <a:ext cx="7045960" cy="41135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53080" y="1009015"/>
            <a:ext cx="43865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路由优先级：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遍历注册数组，由上往下，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逐条进行匹配测试，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找出第一个适合的条目进行渲染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053080" y="2829560"/>
            <a:ext cx="43865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以刚才的例子为例，颠倒一下路由的顺序，再次访问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/test/special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875" y="1209675"/>
            <a:ext cx="7267575" cy="443865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276725" y="2413635"/>
            <a:ext cx="684149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之所以要特意说明这个规则是因为，我们在开发过程中，</a:t>
            </a:r>
            <a:b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</a:b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发现了一个问题：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一旦使用了特殊路由（动态路由、嵌套路由），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只要前面一小段相同，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总会让人不由自主地修改原有的动态、嵌套组件，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导致本该分开的两个组件的逻辑混在一起</a:t>
            </a:r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4135" y="1392555"/>
            <a:ext cx="9361170" cy="407352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053080" y="1076960"/>
            <a:ext cx="389064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嵌套路由：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algn="l"/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通过url来决定，页面的组件嵌套方式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4100" y="651510"/>
            <a:ext cx="5639435" cy="588518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3053080" y="1390015"/>
            <a:ext cx="552577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路由守卫：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监听路由的切换，通过挂载钩子函数的方式，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来决定跳转是否成功，是否要二次转换等功能。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（适合用来做权限控制）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2979420" y="3256280"/>
            <a:ext cx="444436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我们通过一个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cs typeface="+mj-cs"/>
                <a:sym typeface="Calibri" panose="020F0502020204030204"/>
              </a:rPr>
              <a:t>远程提讯系统的   组件内路由</a:t>
            </a:r>
            <a:endParaRPr lang="zh-CN" altLang="en-US" b="1" dirty="0">
              <a:solidFill>
                <a:srgbClr val="808080"/>
              </a:solidFill>
              <a:latin typeface="+mj-lt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cs typeface="+mj-cs"/>
                <a:sym typeface="Calibri" panose="020F0502020204030204"/>
              </a:rPr>
              <a:t>作为例子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cs typeface="+mj-cs"/>
                <a:sym typeface="Calibri" panose="020F0502020204030204"/>
              </a:rPr>
              <a:t>:</a:t>
            </a:r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3053080" y="4489450"/>
            <a:ext cx="41275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cs typeface="+mj-cs"/>
                <a:sym typeface="Calibri" panose="020F0502020204030204"/>
              </a:rPr>
              <a:t>钩子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cs typeface="+mj-cs"/>
                <a:sym typeface="Calibri" panose="020F0502020204030204"/>
              </a:rPr>
              <a:t>API</a:t>
            </a:r>
            <a:endParaRPr lang="en-US" altLang="zh-CN" b="1" dirty="0">
              <a:solidFill>
                <a:srgbClr val="808080"/>
              </a:solidFill>
              <a:latin typeface="+mj-lt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1" dirty="0">
                <a:solidFill>
                  <a:srgbClr val="808080"/>
                </a:solidFill>
                <a:latin typeface="+mj-lt"/>
                <a:cs typeface="+mj-cs"/>
                <a:sym typeface="Calibri" panose="020F0502020204030204"/>
              </a:rPr>
              <a:t>next()  // 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cs typeface="+mj-cs"/>
                <a:sym typeface="Calibri" panose="020F0502020204030204"/>
              </a:rPr>
              <a:t>跳转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1" dirty="0">
                <a:solidFill>
                  <a:srgbClr val="808080"/>
                </a:solidFill>
                <a:latin typeface="+mj-lt"/>
                <a:cs typeface="+mj-cs"/>
                <a:sym typeface="Calibri" panose="020F0502020204030204"/>
              </a:rPr>
              <a:t>next(false) //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cs typeface="+mj-cs"/>
                <a:sym typeface="Calibri" panose="020F0502020204030204"/>
              </a:rPr>
              <a:t>阻止跳转，停留在原页面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1" dirty="0">
                <a:solidFill>
                  <a:srgbClr val="808080"/>
                </a:solidFill>
                <a:latin typeface="+mj-lt"/>
                <a:cs typeface="+mj-cs"/>
                <a:sym typeface="Calibri" panose="020F0502020204030204"/>
              </a:rPr>
              <a:t>next(path) //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cs typeface="+mj-cs"/>
                <a:sym typeface="Calibri" panose="020F0502020204030204"/>
              </a:rPr>
              <a:t>跳转到另外的页面</a:t>
            </a:r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3845" y="1182370"/>
            <a:ext cx="6586220" cy="4693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0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30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1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30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18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9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30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20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0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0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0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08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9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0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12" grpId="0"/>
      <p:bldP spid="12" grpId="1"/>
      <p:bldP spid="15" grpId="0" bldLvl="0" animBg="1"/>
      <p:bldP spid="16" grpId="0"/>
      <p:bldP spid="17" grpId="0"/>
      <p:bldP spid="17" grpId="1"/>
      <p:bldP spid="16" grpId="1"/>
      <p:bldP spid="15" grpId="1" animBg="1"/>
      <p:bldP spid="19" grpId="0"/>
      <p:bldP spid="20" grpId="0"/>
      <p:bldP spid="19" grpId="1"/>
      <p:bldP spid="20" grpId="1"/>
      <p:bldP spid="22" grpId="0"/>
      <p:bldP spid="22" grpId="1"/>
      <p:bldP spid="22" grpId="2"/>
      <p:bldP spid="25" grpId="0"/>
      <p:bldP spid="25" grpId="1"/>
      <p:bldP spid="25" grpId="2"/>
      <p:bldP spid="27" grpId="0"/>
      <p:bldP spid="28" grpId="0"/>
      <p:bldP spid="28" grpId="1"/>
      <p:bldP spid="29" grpId="0"/>
      <p:bldP spid="29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812165" y="1182370"/>
            <a:ext cx="10283825" cy="48914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导航守卫：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	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全局守卫：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		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全局前置守卫（beforeEach）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		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全局解析守卫（beforeResolve）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		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全局后置钩子（afterEach）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	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路由独显守卫：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		beforeEnter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	组件内的守卫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		beforeRouteEnter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		beforeRouteUpdate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		beforeRouteLeave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	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  <a:hlinkClick r:id="rId2" action="ppaction://hlinkfile"/>
              </a:rPr>
              <a:t>官方文档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：在官方文档上可以找到以上所有的钩子函数的触发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流程。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7252" y="487141"/>
            <a:ext cx="20961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vue-router</a:t>
            </a:r>
            <a:endParaRPr kumimoji="1"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2465995" y="3136811"/>
            <a:ext cx="7261022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vue</a:t>
            </a:r>
            <a:r>
              <a:rPr 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思想</a:t>
            </a:r>
            <a:endParaRPr 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7252" y="487141"/>
            <a:ext cx="30499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开发VUE应用程序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810895" y="1210310"/>
            <a:ext cx="6184900" cy="48298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vue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是目前流行的流行的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mvvm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框架之一。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mvvm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框架各种各样，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但是都会有一个共有的特征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——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双向数据绑定。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凡是这种拥有双向数据绑定的框架，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其核心都运用了观察者模式。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通过观察模型的变动，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或更新数据，或更新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dom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。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在中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vue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，被观察的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“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原点</a:t>
            </a:r>
            <a:r>
              <a:rPr lang="en-US" altLang="zh-CN" sz="2400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”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就是声明在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data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中的数据。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模板、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computed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、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watch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观察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data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，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computed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又能被别的</a:t>
            </a:r>
            <a:r>
              <a:rPr lang="en-US" altLang="zh-CN" sz="20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computed</a:t>
            </a:r>
            <a:r>
              <a:rPr lang="zh-CN" altLang="en-US" sz="20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或模板观察。</a:t>
            </a:r>
            <a:endParaRPr lang="zh-CN" altLang="en-US" sz="20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所以一切的初始数据都来源于</a:t>
            </a:r>
            <a:r>
              <a:rPr lang="en-US" altLang="zh-CN" sz="20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data</a:t>
            </a:r>
            <a:r>
              <a:rPr lang="zh-CN" altLang="en-US" sz="20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中。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795" y="1182370"/>
            <a:ext cx="4606290" cy="4857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57252" y="487141"/>
            <a:ext cx="1536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15" y="1802130"/>
            <a:ext cx="4324350" cy="4305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545" y="1802130"/>
            <a:ext cx="5196205" cy="430466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4813300" y="3390900"/>
            <a:ext cx="1740535" cy="577215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545" y="1802130"/>
            <a:ext cx="4875530" cy="43046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545" y="1803400"/>
            <a:ext cx="4579620" cy="43040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545" y="960755"/>
            <a:ext cx="5116195" cy="55606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7252" y="487141"/>
            <a:ext cx="1536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" y="1289050"/>
            <a:ext cx="4084955" cy="4439920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>
          <a:xfrm>
            <a:off x="5274945" y="3188970"/>
            <a:ext cx="2105025" cy="736600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235" y="1289050"/>
            <a:ext cx="3582670" cy="42799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1355" y="5927725"/>
            <a:ext cx="1150874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最佳实践一：能够通过观察数据（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watch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）做到，通过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watch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来做，不要手动调用函数，你管不过来（响应式编程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）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7252" y="487141"/>
            <a:ext cx="1536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2" grpId="0" bldLvl="0" animBg="1"/>
      <p:bldP spid="2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1182370"/>
            <a:ext cx="3582670" cy="427990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5043805" y="3060700"/>
            <a:ext cx="2105025" cy="736600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110" y="1182370"/>
            <a:ext cx="3970655" cy="44297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72870" y="5939155"/>
            <a:ext cx="94615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最佳实践二：能够通过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computed“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推理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”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出来的一切，都用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computed“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推理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”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出来（声明式编程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）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7252" y="487141"/>
            <a:ext cx="1536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  <p:bldP spid="12" grpId="0" bldLvl="0" animBg="1"/>
      <p:bldP spid="12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650" y="732155"/>
            <a:ext cx="3562350" cy="54679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1170" y="2091055"/>
            <a:ext cx="5873115" cy="23056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+mn-ea"/>
              </a:rPr>
              <a:t>那是不是说最佳实践一就没有用了？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+mn-ea"/>
              </a:rPr>
              <a:t>不，它适合来做一些这样的事：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+mn-ea"/>
              </a:rPr>
              <a:t>在数据符合一定条件时，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+mn-ea"/>
              </a:rPr>
              <a:t>做出相应的操作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7252" y="487141"/>
            <a:ext cx="1536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" name="文本框 19"/>
          <p:cNvSpPr txBox="1"/>
          <p:nvPr/>
        </p:nvSpPr>
        <p:spPr>
          <a:xfrm>
            <a:off x="957252" y="487141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工程化的工具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73710" y="1141095"/>
            <a:ext cx="3460750" cy="2731770"/>
            <a:chOff x="1066" y="2487"/>
            <a:chExt cx="5450" cy="4302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4083"/>
              <a:ext cx="5450" cy="2707"/>
              <a:chOff x="4682" y="4332"/>
              <a:chExt cx="9938" cy="5740"/>
            </a:xfrm>
          </p:grpSpPr>
          <p:pic>
            <p:nvPicPr>
              <p:cNvPr id="6" name="图片 5" descr="s423108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00" y="4332"/>
                <a:ext cx="4821" cy="5584"/>
              </a:xfrm>
              <a:prstGeom prst="rect">
                <a:avLst/>
              </a:prstGeom>
            </p:spPr>
          </p:pic>
          <p:pic>
            <p:nvPicPr>
              <p:cNvPr id="7" name="图片 6" descr="s591429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2" y="4332"/>
                <a:ext cx="4306" cy="5741"/>
              </a:xfrm>
              <a:prstGeom prst="rect">
                <a:avLst/>
              </a:prstGeom>
            </p:spPr>
          </p:pic>
        </p:grpSp>
        <p:sp>
          <p:nvSpPr>
            <p:cNvPr id="3" name="文本框 2"/>
            <p:cNvSpPr txBox="1"/>
            <p:nvPr/>
          </p:nvSpPr>
          <p:spPr>
            <a:xfrm>
              <a:off x="1507" y="3503"/>
              <a:ext cx="428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dirty="0">
                  <a:sym typeface="+mn-ea"/>
                  <a:hlinkClick r:id="rId4" action="ppaction://hlinkfile"/>
                </a:rPr>
                <a:t>雅虎前端优化的35条军规</a:t>
              </a:r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167" y="2487"/>
              <a:ext cx="496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1600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1. 运行效率更高</a:t>
              </a:r>
              <a:endParaRPr lang="zh-CN" altLang="en-US" sz="1600" b="1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endParaRPr>
            </a:p>
            <a:p>
              <a:pPr algn="l"/>
              <a:r>
                <a:rPr lang="zh-CN" altLang="en-US" sz="1600" b="1">
                  <a:solidFill>
                    <a:srgbClr val="808080"/>
                  </a:solidFill>
                  <a:latin typeface="+mj-lt"/>
                  <a:ea typeface="+mj-ea"/>
                  <a:cs typeface="+mj-cs"/>
                </a:rPr>
                <a:t>让应用运行的更快的指导思想</a:t>
              </a:r>
              <a:endParaRPr lang="zh-CN" altLang="en-US" sz="1600" b="1">
                <a:solidFill>
                  <a:srgbClr val="808080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471035" y="2154555"/>
            <a:ext cx="3249930" cy="2307590"/>
            <a:chOff x="6875" y="2019"/>
            <a:chExt cx="5118" cy="3634"/>
          </a:xfrm>
        </p:grpSpPr>
        <p:sp>
          <p:nvSpPr>
            <p:cNvPr id="13" name="文本框 12"/>
            <p:cNvSpPr txBox="1"/>
            <p:nvPr/>
          </p:nvSpPr>
          <p:spPr>
            <a:xfrm>
              <a:off x="6875" y="2019"/>
              <a:ext cx="5118" cy="1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1600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2</a:t>
              </a:r>
              <a:r>
                <a:rPr lang="zh-CN" altLang="en-US" sz="1600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. 开发效率更高</a:t>
              </a:r>
              <a:endParaRPr lang="zh-CN" altLang="en-US" sz="1600" b="1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endParaRPr>
            </a:p>
            <a:p>
              <a:pPr algn="l"/>
              <a:r>
                <a:rPr lang="zh-CN" altLang="en-US" sz="1600" b="1">
                  <a:solidFill>
                    <a:srgbClr val="808080"/>
                  </a:solidFill>
                  <a:latin typeface="+mj-lt"/>
                  <a:ea typeface="+mj-ea"/>
                  <a:cs typeface="+mj-cs"/>
                </a:rPr>
                <a:t>采用一些现代的前端框架</a:t>
              </a:r>
              <a:endParaRPr lang="zh-CN" altLang="en-US" sz="1600" b="1">
                <a:solidFill>
                  <a:srgbClr val="808080"/>
                </a:solidFill>
                <a:latin typeface="+mj-lt"/>
                <a:ea typeface="+mj-ea"/>
                <a:cs typeface="+mj-cs"/>
              </a:endParaRPr>
            </a:p>
            <a:p>
              <a:pPr algn="l"/>
              <a:r>
                <a:rPr lang="zh-CN" altLang="en-US" sz="1600" b="1">
                  <a:solidFill>
                    <a:srgbClr val="808080"/>
                  </a:solidFill>
                  <a:latin typeface="+mj-lt"/>
                  <a:ea typeface="+mj-ea"/>
                  <a:cs typeface="+mj-cs"/>
                </a:rPr>
                <a:t>可以更好的管理前端代码复杂度，</a:t>
              </a:r>
              <a:endParaRPr lang="zh-CN" altLang="en-US" sz="1600" b="1">
                <a:solidFill>
                  <a:srgbClr val="808080"/>
                </a:solidFill>
                <a:latin typeface="+mj-lt"/>
                <a:ea typeface="+mj-ea"/>
                <a:cs typeface="+mj-cs"/>
              </a:endParaRPr>
            </a:p>
            <a:p>
              <a:pPr algn="l"/>
              <a:r>
                <a:rPr lang="zh-CN" altLang="en-US" sz="1600" b="1">
                  <a:solidFill>
                    <a:srgbClr val="808080"/>
                  </a:solidFill>
                  <a:latin typeface="+mj-lt"/>
                  <a:ea typeface="+mj-ea"/>
                  <a:cs typeface="+mj-cs"/>
                </a:rPr>
                <a:t>提高开发效率</a:t>
              </a:r>
              <a:endParaRPr lang="zh-CN" altLang="en-US" sz="1600" b="1">
                <a:solidFill>
                  <a:srgbClr val="808080"/>
                </a:solidFill>
                <a:latin typeface="+mj-lt"/>
                <a:ea typeface="+mj-ea"/>
                <a:cs typeface="+mj-cs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6988" y="3841"/>
              <a:ext cx="1430" cy="1812"/>
              <a:chOff x="4332" y="6268"/>
              <a:chExt cx="1430" cy="1812"/>
            </a:xfrm>
          </p:grpSpPr>
          <p:pic>
            <p:nvPicPr>
              <p:cNvPr id="14" name="图片 13" descr="logo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6" y="6268"/>
                <a:ext cx="1322" cy="1322"/>
              </a:xfrm>
              <a:prstGeom prst="rect">
                <a:avLst/>
              </a:prstGeom>
            </p:spPr>
          </p:pic>
          <p:sp>
            <p:nvSpPr>
              <p:cNvPr id="17" name="文本框 16"/>
              <p:cNvSpPr txBox="1"/>
              <p:nvPr/>
            </p:nvSpPr>
            <p:spPr>
              <a:xfrm flipH="1">
                <a:off x="4332" y="7500"/>
                <a:ext cx="1431" cy="5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b="1">
                    <a:solidFill>
                      <a:srgbClr val="808080"/>
                    </a:solidFill>
                    <a:latin typeface="+mj-lt"/>
                    <a:ea typeface="+mj-ea"/>
                    <a:cs typeface="+mj-cs"/>
                    <a:sym typeface="+mn-ea"/>
                  </a:rPr>
                  <a:t>vue</a:t>
                </a:r>
                <a:endParaRPr lang="en-US" altLang="zh-CN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8604" y="3841"/>
              <a:ext cx="1431" cy="1812"/>
              <a:chOff x="4332" y="6268"/>
              <a:chExt cx="1431" cy="1812"/>
            </a:xfrm>
          </p:grpSpPr>
          <p:pic>
            <p:nvPicPr>
              <p:cNvPr id="21" name="图片 20" descr="C:\Users\xiaozhensheng\Desktop\图片2.png图片2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4387" y="6268"/>
                <a:ext cx="1321" cy="1322"/>
              </a:xfrm>
              <a:prstGeom prst="rect">
                <a:avLst/>
              </a:prstGeom>
            </p:spPr>
          </p:pic>
          <p:sp>
            <p:nvSpPr>
              <p:cNvPr id="22" name="文本框 21"/>
              <p:cNvSpPr txBox="1"/>
              <p:nvPr/>
            </p:nvSpPr>
            <p:spPr>
              <a:xfrm flipH="1">
                <a:off x="4332" y="7500"/>
                <a:ext cx="1431" cy="5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b="1">
                    <a:solidFill>
                      <a:srgbClr val="808080"/>
                    </a:solidFill>
                    <a:latin typeface="+mj-lt"/>
                    <a:ea typeface="+mj-ea"/>
                    <a:cs typeface="+mj-cs"/>
                    <a:sym typeface="+mn-ea"/>
                  </a:rPr>
                  <a:t>React</a:t>
                </a:r>
                <a:endParaRPr lang="en-US" altLang="zh-CN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10185" y="3841"/>
              <a:ext cx="1528" cy="1812"/>
              <a:chOff x="4283" y="6268"/>
              <a:chExt cx="1528" cy="1812"/>
            </a:xfrm>
          </p:grpSpPr>
          <p:pic>
            <p:nvPicPr>
              <p:cNvPr id="24" name="图片 23" descr="C:\Users\xiaozhensheng\Desktop\图片3.png图片3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4386" y="6268"/>
                <a:ext cx="1322" cy="1322"/>
              </a:xfrm>
              <a:prstGeom prst="rect">
                <a:avLst/>
              </a:prstGeom>
            </p:spPr>
          </p:pic>
          <p:sp>
            <p:nvSpPr>
              <p:cNvPr id="25" name="文本框 24"/>
              <p:cNvSpPr txBox="1"/>
              <p:nvPr/>
            </p:nvSpPr>
            <p:spPr>
              <a:xfrm flipH="1">
                <a:off x="4283" y="7500"/>
                <a:ext cx="1528" cy="5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b="1">
                    <a:solidFill>
                      <a:srgbClr val="808080"/>
                    </a:solidFill>
                    <a:latin typeface="+mj-lt"/>
                    <a:ea typeface="+mj-ea"/>
                    <a:cs typeface="+mj-cs"/>
                    <a:sym typeface="+mn-ea"/>
                  </a:rPr>
                  <a:t>Angular</a:t>
                </a:r>
                <a:endParaRPr lang="en-US" altLang="zh-CN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8422640" y="1250315"/>
            <a:ext cx="2636520" cy="1980565"/>
            <a:chOff x="13151" y="5332"/>
            <a:chExt cx="4152" cy="3119"/>
          </a:xfrm>
        </p:grpSpPr>
        <p:sp>
          <p:nvSpPr>
            <p:cNvPr id="28" name="文本框 27"/>
            <p:cNvSpPr txBox="1"/>
            <p:nvPr/>
          </p:nvSpPr>
          <p:spPr>
            <a:xfrm>
              <a:off x="13151" y="5332"/>
              <a:ext cx="4152" cy="1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1600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3</a:t>
              </a:r>
              <a:r>
                <a:rPr lang="zh-CN" altLang="en-US" sz="1600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. 代码质量</a:t>
              </a:r>
              <a:r>
                <a:rPr lang="zh-CN" altLang="en-US" sz="1600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更高</a:t>
              </a:r>
              <a:endParaRPr lang="zh-CN" altLang="en-US" sz="1600" b="1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endParaRPr>
            </a:p>
            <a:p>
              <a:pPr algn="l"/>
              <a:r>
                <a:rPr lang="zh-CN" altLang="en-US" sz="1600" b="1">
                  <a:solidFill>
                    <a:srgbClr val="808080"/>
                  </a:solidFill>
                  <a:latin typeface="+mj-lt"/>
                  <a:ea typeface="+mj-ea"/>
                  <a:cs typeface="+mj-cs"/>
                </a:rPr>
                <a:t>为了提高代码的质量，</a:t>
              </a:r>
              <a:endParaRPr lang="zh-CN" altLang="en-US" sz="1600" b="1">
                <a:solidFill>
                  <a:srgbClr val="808080"/>
                </a:solidFill>
                <a:latin typeface="+mj-lt"/>
                <a:ea typeface="+mj-ea"/>
                <a:cs typeface="+mj-cs"/>
              </a:endParaRPr>
            </a:p>
            <a:p>
              <a:pPr algn="l"/>
              <a:r>
                <a:rPr lang="zh-CN" altLang="en-US" sz="1600" b="1">
                  <a:solidFill>
                    <a:srgbClr val="808080"/>
                  </a:solidFill>
                  <a:latin typeface="+mj-lt"/>
                  <a:ea typeface="+mj-ea"/>
                  <a:cs typeface="+mj-cs"/>
                </a:rPr>
                <a:t>还可以给代码添加单元测试</a:t>
              </a:r>
              <a:endParaRPr lang="zh-CN" altLang="en-US" sz="1600" b="1">
                <a:solidFill>
                  <a:srgbClr val="808080"/>
                </a:solidFill>
                <a:latin typeface="+mj-lt"/>
                <a:ea typeface="+mj-ea"/>
                <a:cs typeface="+mj-cs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13320" y="6797"/>
              <a:ext cx="1431" cy="1654"/>
              <a:chOff x="2177" y="7802"/>
              <a:chExt cx="1431" cy="1654"/>
            </a:xfrm>
          </p:grpSpPr>
          <p:pic>
            <p:nvPicPr>
              <p:cNvPr id="44" name="图片 43" descr="C:\Users\xiaozhensheng\Desktop\图片4.png图片4"/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2231" y="7802"/>
                <a:ext cx="1322" cy="1006"/>
              </a:xfrm>
              <a:prstGeom prst="rect">
                <a:avLst/>
              </a:prstGeom>
            </p:spPr>
          </p:pic>
          <p:sp>
            <p:nvSpPr>
              <p:cNvPr id="45" name="文本框 44"/>
              <p:cNvSpPr txBox="1"/>
              <p:nvPr/>
            </p:nvSpPr>
            <p:spPr>
              <a:xfrm flipH="1">
                <a:off x="2177" y="8876"/>
                <a:ext cx="1431" cy="5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b="1">
                    <a:solidFill>
                      <a:srgbClr val="808080"/>
                    </a:solidFill>
                    <a:latin typeface="+mj-lt"/>
                    <a:ea typeface="+mj-ea"/>
                    <a:cs typeface="+mj-cs"/>
                    <a:sym typeface="+mn-ea"/>
                  </a:rPr>
                  <a:t>karma</a:t>
                </a:r>
                <a:endParaRPr lang="en-US" altLang="zh-CN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5696" y="6639"/>
              <a:ext cx="1431" cy="1812"/>
              <a:chOff x="2177" y="7644"/>
              <a:chExt cx="1431" cy="1812"/>
            </a:xfrm>
          </p:grpSpPr>
          <p:pic>
            <p:nvPicPr>
              <p:cNvPr id="47" name="图片 46" descr="C:\Users\xiaozhensheng\Desktop\图片5.png图片5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2231" y="7644"/>
                <a:ext cx="1322" cy="1322"/>
              </a:xfrm>
              <a:prstGeom prst="rect">
                <a:avLst/>
              </a:prstGeom>
            </p:spPr>
          </p:pic>
          <p:sp>
            <p:nvSpPr>
              <p:cNvPr id="48" name="文本框 47"/>
              <p:cNvSpPr txBox="1"/>
              <p:nvPr/>
            </p:nvSpPr>
            <p:spPr>
              <a:xfrm flipH="1">
                <a:off x="2177" y="8876"/>
                <a:ext cx="1431" cy="5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b="1">
                    <a:solidFill>
                      <a:srgbClr val="808080"/>
                    </a:solidFill>
                    <a:latin typeface="+mj-lt"/>
                    <a:ea typeface="+mj-ea"/>
                    <a:cs typeface="+mj-cs"/>
                    <a:sym typeface="+mn-ea"/>
                  </a:rPr>
                  <a:t>mocha</a:t>
                </a:r>
                <a:endParaRPr lang="en-US" altLang="zh-CN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7925435" y="3873500"/>
            <a:ext cx="3630930" cy="1840230"/>
            <a:chOff x="2016" y="7257"/>
            <a:chExt cx="5718" cy="2898"/>
          </a:xfrm>
        </p:grpSpPr>
        <p:grpSp>
          <p:nvGrpSpPr>
            <p:cNvPr id="58" name="组合 57"/>
            <p:cNvGrpSpPr/>
            <p:nvPr/>
          </p:nvGrpSpPr>
          <p:grpSpPr>
            <a:xfrm rot="0">
              <a:off x="2016" y="8537"/>
              <a:ext cx="1964" cy="1619"/>
              <a:chOff x="4444" y="8346"/>
              <a:chExt cx="1964" cy="1619"/>
            </a:xfrm>
          </p:grpSpPr>
          <p:grpSp>
            <p:nvGrpSpPr>
              <p:cNvPr id="53" name="组合 52"/>
              <p:cNvGrpSpPr/>
              <p:nvPr/>
            </p:nvGrpSpPr>
            <p:grpSpPr>
              <a:xfrm>
                <a:off x="4444" y="8346"/>
                <a:ext cx="1965" cy="1039"/>
                <a:chOff x="1770" y="3793"/>
                <a:chExt cx="6082" cy="3216"/>
              </a:xfrm>
            </p:grpSpPr>
            <p:sp>
              <p:nvSpPr>
                <p:cNvPr id="54" name="圆角矩形 53"/>
                <p:cNvSpPr/>
                <p:nvPr/>
              </p:nvSpPr>
              <p:spPr>
                <a:xfrm>
                  <a:off x="1770" y="3793"/>
                  <a:ext cx="6082" cy="3217"/>
                </a:xfrm>
                <a:prstGeom prst="roundRect">
                  <a:avLst/>
                </a:prstGeom>
                <a:solidFill>
                  <a:srgbClr val="FF0000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>
                  <a:outerShdw dist="53882" dir="13500000" rotWithShape="0">
                    <a:srgbClr val="E7E6E6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45719" tIns="45719" rIns="45719" bIns="45719" numCol="1" spcCol="38100" rtlCol="0" anchor="t" forceAA="0">
                  <a:spAutoFit/>
                </a:bodyPr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pic>
              <p:nvPicPr>
                <p:cNvPr id="55" name="图片 54" descr="gulp-white-text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1" y="4252"/>
                  <a:ext cx="3780" cy="2295"/>
                </a:xfrm>
                <a:prstGeom prst="rect">
                  <a:avLst/>
                </a:prstGeom>
              </p:spPr>
            </p:pic>
          </p:grpSp>
          <p:sp>
            <p:nvSpPr>
              <p:cNvPr id="56" name="文本框 55"/>
              <p:cNvSpPr txBox="1"/>
              <p:nvPr/>
            </p:nvSpPr>
            <p:spPr>
              <a:xfrm flipH="1">
                <a:off x="4711" y="9385"/>
                <a:ext cx="1431" cy="5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b="1">
                    <a:solidFill>
                      <a:srgbClr val="808080"/>
                    </a:solidFill>
                    <a:latin typeface="+mj-lt"/>
                    <a:ea typeface="+mj-ea"/>
                    <a:cs typeface="+mj-cs"/>
                    <a:sym typeface="+mn-ea"/>
                  </a:rPr>
                  <a:t>gulp</a:t>
                </a:r>
                <a:endParaRPr lang="en-US" altLang="zh-CN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 rot="0">
              <a:off x="4384" y="8537"/>
              <a:ext cx="2596" cy="1560"/>
              <a:chOff x="7208" y="8405"/>
              <a:chExt cx="2596" cy="1560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7208" y="8405"/>
                <a:ext cx="2596" cy="919"/>
                <a:chOff x="10151" y="3979"/>
                <a:chExt cx="8034" cy="2844"/>
              </a:xfrm>
            </p:grpSpPr>
            <p:sp>
              <p:nvSpPr>
                <p:cNvPr id="51" name="圆角矩形 50"/>
                <p:cNvSpPr/>
                <p:nvPr/>
              </p:nvSpPr>
              <p:spPr>
                <a:xfrm>
                  <a:off x="10151" y="3979"/>
                  <a:ext cx="8034" cy="2844"/>
                </a:xfrm>
                <a:prstGeom prst="round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vertOverflow="overflow" horzOverflow="overflow" vert="horz" wrap="square" lIns="45719" tIns="45719" rIns="45719" bIns="45719" numCol="1" spcCol="38100" rtlCol="0" anchor="t" forceAA="0">
                  <a:spAutoFit/>
                </a:bodyPr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pic>
              <p:nvPicPr>
                <p:cNvPr id="52" name="图片 51" descr="cd0bb358c45b584743d8ce4991777c4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07" y="4377"/>
                  <a:ext cx="7121" cy="2047"/>
                </a:xfrm>
                <a:prstGeom prst="rect">
                  <a:avLst/>
                </a:prstGeom>
              </p:spPr>
            </p:pic>
          </p:grpSp>
          <p:sp>
            <p:nvSpPr>
              <p:cNvPr id="57" name="文本框 56"/>
              <p:cNvSpPr txBox="1"/>
              <p:nvPr/>
            </p:nvSpPr>
            <p:spPr>
              <a:xfrm flipH="1">
                <a:off x="7328" y="9385"/>
                <a:ext cx="2356" cy="5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b="1">
                    <a:solidFill>
                      <a:srgbClr val="808080"/>
                    </a:solidFill>
                    <a:latin typeface="+mj-lt"/>
                    <a:ea typeface="+mj-ea"/>
                    <a:cs typeface="+mj-cs"/>
                    <a:sym typeface="+mn-ea"/>
                  </a:rPr>
                  <a:t>webpack</a:t>
                </a:r>
                <a:endParaRPr lang="en-US" altLang="zh-CN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endParaRP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2016" y="7257"/>
              <a:ext cx="5718" cy="1016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4</a:t>
              </a:r>
              <a:r>
                <a:rPr lang="zh-CN" altLang="en-US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. 整合各种工程化</a:t>
              </a:r>
              <a:r>
                <a:rPr lang="zh-CN" altLang="en-US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工具</a:t>
              </a:r>
              <a:endParaRPr lang="zh-CN" altLang="en-US" b="1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endParaRPr>
            </a:p>
            <a:p>
              <a:r>
                <a:rPr lang="zh-CN" altLang="en-US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用于整合各种命令，或者多个流程</a:t>
              </a:r>
              <a:endParaRPr lang="zh-CN" altLang="en-US" b="1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67665" y="1584325"/>
            <a:ext cx="11028680" cy="4293870"/>
            <a:chOff x="284" y="2345"/>
            <a:chExt cx="17368" cy="6762"/>
          </a:xfrm>
        </p:grpSpPr>
        <p:sp>
          <p:nvSpPr>
            <p:cNvPr id="72" name="圆角矩形 71"/>
            <p:cNvSpPr/>
            <p:nvPr/>
          </p:nvSpPr>
          <p:spPr>
            <a:xfrm>
              <a:off x="870" y="2345"/>
              <a:ext cx="16782" cy="676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73" name="图片 72" descr="1636.656.bi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65" y="3225"/>
              <a:ext cx="3465" cy="4350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/>
          </p:nvSpPr>
          <p:spPr>
            <a:xfrm>
              <a:off x="284" y="8001"/>
              <a:ext cx="5828" cy="57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600" b="1" i="0" u="none" strike="noStrike" cap="none" spc="0" normalizeH="0" baseline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Calibri" panose="020F0502020204030204"/>
                </a:rPr>
                <a:t>《 JavaScript Web应用开发》</a:t>
              </a:r>
              <a:endParaRPr kumimoji="0" lang="zh-CN" altLang="en-US" sz="1600" b="1" i="0" u="none" strike="noStrike" cap="none" spc="0" normalizeH="0" baseline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112" y="3225"/>
              <a:ext cx="10915" cy="5473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000" b="1" i="0" u="none" strike="noStrike" cap="none" spc="0" normalizeH="0" baseline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Calibri" panose="020F0502020204030204"/>
                </a:rPr>
                <a:t>这本书比较老了，2015年出版，</a:t>
              </a:r>
              <a:endParaRPr kumimoji="0" lang="zh-CN" altLang="en-US" sz="2000" b="1" i="0" u="none" strike="noStrike" cap="none" spc="0" normalizeH="0" baseline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endParaRPr>
            </a:p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000" b="1" i="0" u="none" strike="noStrike" cap="none" spc="0" normalizeH="0" baseline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Calibri" panose="020F0502020204030204"/>
                </a:rPr>
                <a:t>应该是第一本和工程化相关的中文读本了，</a:t>
              </a:r>
              <a:endParaRPr kumimoji="0" lang="zh-CN" altLang="en-US" sz="2000" b="1" i="0" u="none" strike="noStrike" cap="none" spc="0" normalizeH="0" baseline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endParaRPr>
            </a:p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000" b="1" i="0" u="none" strike="noStrike" cap="none" spc="0" normalizeH="0" baseline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endParaRPr>
            </a:p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000" b="1" i="0" u="none" strike="noStrike" cap="none" spc="0" normalizeH="0" baseline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Calibri" panose="020F0502020204030204"/>
                </a:rPr>
                <a:t>除去那些已经被淘汰的工具：</a:t>
              </a:r>
              <a:endParaRPr kumimoji="0" lang="zh-CN" altLang="en-US" sz="2000" b="1" i="0" u="none" strike="noStrike" cap="none" spc="0" normalizeH="0" baseline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endParaRPr>
            </a:p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000" b="1" i="0" u="none" strike="noStrike" cap="none" spc="0" normalizeH="0" baseline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Calibri" panose="020F0502020204030204"/>
                </a:rPr>
                <a:t>grunt → gulp、webpack</a:t>
              </a:r>
              <a:endParaRPr kumimoji="0" lang="zh-CN" altLang="en-US" sz="2000" b="1" i="0" u="none" strike="noStrike" cap="none" spc="0" normalizeH="0" baseline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endParaRPr>
            </a:p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000" b="1" i="0" u="none" strike="noStrike" cap="none" spc="0" normalizeH="0" baseline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Calibri" panose="020F0502020204030204"/>
                </a:rPr>
                <a:t>backbone → vue、react、angular</a:t>
              </a:r>
              <a:endParaRPr kumimoji="0" lang="zh-CN" altLang="en-US" sz="2000" b="1" i="0" u="none" strike="noStrike" cap="none" spc="0" normalizeH="0" baseline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endParaRPr>
            </a:p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000" b="1" i="0" u="none" strike="noStrike" cap="none" spc="0" normalizeH="0" baseline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Calibri" panose="020F0502020204030204"/>
                </a:rPr>
                <a:t>和用不上的东西：</a:t>
              </a:r>
              <a:endParaRPr kumimoji="0" lang="zh-CN" altLang="en-US" sz="2000" b="1" i="0" u="none" strike="noStrike" cap="none" spc="0" normalizeH="0" baseline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endParaRPr>
            </a:p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000" b="1" i="0" u="none" strike="noStrike" cap="none" spc="0" normalizeH="0" baseline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Calibri" panose="020F0502020204030204"/>
                </a:rPr>
                <a:t>Heroku</a:t>
              </a:r>
              <a:endParaRPr kumimoji="0" lang="zh-CN" altLang="en-US" sz="2000" b="1" i="0" u="none" strike="noStrike" cap="none" spc="0" normalizeH="0" baseline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endParaRPr>
            </a:p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000" b="1" i="0" u="none" strike="noStrike" cap="none" spc="0" normalizeH="0" baseline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endParaRPr>
            </a:p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000" b="1" i="0" u="none" strike="noStrike" cap="none" spc="0" normalizeH="0" baseline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Calibri" panose="020F0502020204030204"/>
                </a:rPr>
                <a:t>基本上包括了JS软件开发（包括前端和后端）的每一个流程，</a:t>
              </a:r>
              <a:endParaRPr kumimoji="0" lang="zh-CN" altLang="en-US" sz="2000" b="1" i="0" u="none" strike="noStrike" cap="none" spc="0" normalizeH="0" baseline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endParaRPr>
            </a:p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000" b="1" i="0" u="none" strike="noStrike" cap="none" spc="0" normalizeH="0" baseline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Calibri" panose="020F0502020204030204"/>
                </a:rPr>
                <a:t>其中可以进行工程化的每个节点。</a:t>
              </a:r>
              <a:endParaRPr kumimoji="0" lang="zh-CN" altLang="en-US" sz="2000" b="1" i="0" u="none" strike="noStrike" cap="none" spc="0" normalizeH="0" baseline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2287905" y="2460625"/>
            <a:ext cx="761555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嗯，程序演化得很好，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但是它是同步的，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异步的情况下，这两个原则还好不使？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好使，好使的很，但是我们会遇到新的问题。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7252" y="487141"/>
            <a:ext cx="1536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945" y="1182370"/>
            <a:ext cx="2976880" cy="473583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4279265" y="3060700"/>
            <a:ext cx="2105025" cy="736600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25" y="1183640"/>
            <a:ext cx="5288915" cy="4734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25" y="1183640"/>
            <a:ext cx="5502275" cy="48729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57252" y="487141"/>
            <a:ext cx="1536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930275" y="1182370"/>
            <a:ext cx="1039749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思路就是，把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Promise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转换成一个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Vue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对象，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利用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Vue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对象的响应性。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" y="2011045"/>
            <a:ext cx="3111500" cy="37458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920" y="2011045"/>
            <a:ext cx="3548380" cy="349504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4569460" y="3390265"/>
            <a:ext cx="2105025" cy="736600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19705" y="5948680"/>
            <a:ext cx="58051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最佳实践三：必要时，可以利用响应性，化异步为同步。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7252" y="487141"/>
            <a:ext cx="1536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animBg="1"/>
      <p:bldP spid="12" grpId="0" bldLvl="0" animBg="1"/>
      <p:bldP spid="12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8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788" y="385763"/>
            <a:ext cx="444500" cy="425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014761" y="4418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138210" y="4221996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椭圆 8"/>
          <p:cNvSpPr/>
          <p:nvPr/>
        </p:nvSpPr>
        <p:spPr>
          <a:xfrm>
            <a:off x="2138210" y="3252596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椭圆 9"/>
          <p:cNvSpPr/>
          <p:nvPr/>
        </p:nvSpPr>
        <p:spPr>
          <a:xfrm>
            <a:off x="2138210" y="2273013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椭圆 10"/>
          <p:cNvSpPr/>
          <p:nvPr/>
        </p:nvSpPr>
        <p:spPr>
          <a:xfrm>
            <a:off x="2138210" y="1275948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组合 11"/>
          <p:cNvGrpSpPr/>
          <p:nvPr/>
        </p:nvGrpSpPr>
        <p:grpSpPr>
          <a:xfrm>
            <a:off x="3282399" y="2354343"/>
            <a:ext cx="6645490" cy="639492"/>
            <a:chOff x="1121721" y="319580"/>
            <a:chExt cx="6645490" cy="639492"/>
          </a:xfrm>
        </p:grpSpPr>
        <p:sp>
          <p:nvSpPr>
            <p:cNvPr id="13" name="矩形 12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4" name="矩形 13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Aft>
                  <a:spcPct val="35000"/>
                </a:spcAft>
                <a:buClrTx/>
                <a:buSzTx/>
                <a:buFontTx/>
              </a:pPr>
              <a:r>
                <a:rPr lang="zh-CN" altLang="en-US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NPM的介绍</a:t>
              </a:r>
              <a:endPara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282399" y="1355885"/>
            <a:ext cx="6645490" cy="639492"/>
            <a:chOff x="1121721" y="319580"/>
            <a:chExt cx="6645490" cy="639492"/>
          </a:xfrm>
        </p:grpSpPr>
        <p:sp>
          <p:nvSpPr>
            <p:cNvPr id="16" name="矩形 15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7" name="矩形 16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b="1" kern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前端工程化概述</a:t>
              </a:r>
              <a:endParaRPr lang="zh-CN" altLang="en-US" sz="28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282399" y="3332533"/>
            <a:ext cx="6645490" cy="639492"/>
            <a:chOff x="1121721" y="319580"/>
            <a:chExt cx="6645490" cy="639492"/>
          </a:xfrm>
        </p:grpSpPr>
        <p:sp>
          <p:nvSpPr>
            <p:cNvPr id="19" name="矩形 18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0" name="矩形 19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开发VUE应用程序</a:t>
              </a:r>
              <a:endPara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282399" y="4310728"/>
            <a:ext cx="6645490" cy="639492"/>
            <a:chOff x="1121721" y="319580"/>
            <a:chExt cx="6645490" cy="639492"/>
          </a:xfrm>
        </p:grpSpPr>
        <p:sp>
          <p:nvSpPr>
            <p:cNvPr id="22" name="矩形 21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3" name="矩形 22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kern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异步编程</a:t>
              </a:r>
              <a:endParaRPr lang="zh-CN" altLang="en-US" sz="28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2233963" y="1213966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1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233963" y="2211031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2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233963" y="3190614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3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33963" y="4160014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4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83957"/>
            <a:ext cx="8354291" cy="77419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dirty="0" err="1"/>
              <a:t>讲座大纲</a:t>
            </a:r>
            <a:endParaRPr dirty="0"/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930565" y="2090331"/>
            <a:ext cx="7261022" cy="26765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什么是回调</a:t>
            </a:r>
            <a:endParaRPr lang="en-US" altLang="zh-CN" dirty="0"/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什么是异步</a:t>
            </a:r>
            <a:endParaRPr lang="en-US" altLang="zh-CN" dirty="0"/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异步和回调的关系</a:t>
            </a:r>
            <a:endParaRPr lang="en-US" altLang="zh-CN" dirty="0"/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en-US" altLang="zh-CN" dirty="0"/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异步函数的发展</a:t>
            </a:r>
            <a:endParaRPr lang="en-US" altLang="zh-CN" dirty="0"/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/>
              <a:t>Promise</a:t>
            </a:r>
            <a:endParaRPr lang="en-US" altLang="zh-CN" dirty="0"/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dirty="0"/>
              <a:t>await</a:t>
            </a:r>
            <a:r>
              <a:rPr lang="zh-CN" altLang="en-US" dirty="0"/>
              <a:t>、</a:t>
            </a:r>
            <a:r>
              <a:rPr lang="en-US" altLang="zh-CN" dirty="0" err="1"/>
              <a:t>async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1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4161"/>
            <a:ext cx="8354291" cy="71378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什么是回调</a:t>
            </a:r>
            <a:endParaRPr dirty="0"/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812165" y="1127760"/>
            <a:ext cx="10772140" cy="452310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定义：</a:t>
            </a: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如果你把一个函数作为参数传递给另一个函数，我们就说这是回调函数。</a:t>
            </a: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作用：</a:t>
            </a: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回调函数不是由该函数的实现方直接调用，</a:t>
            </a: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而是在特定的事件或条件发生时</a:t>
            </a: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由另外的一方调用的，用于对该事件或条件进行响应</a:t>
            </a: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常见模式：</a:t>
            </a: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观察者模式</a:t>
            </a: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策略模式</a:t>
            </a: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>
                <a:sym typeface="Arial" panose="020B0604020202020204"/>
              </a:rPr>
              <a:t>什么是异步</a:t>
            </a:r>
            <a:endParaRPr lang="zh-CN" altLang="en-US" dirty="0">
              <a:sym typeface="Arial" panose="020B0604020202020204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590205" y="1158151"/>
            <a:ext cx="7261022" cy="4616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dirty="0"/>
          </a:p>
        </p:txBody>
      </p:sp>
      <p:sp>
        <p:nvSpPr>
          <p:cNvPr id="2" name="文本框 2"/>
          <p:cNvSpPr txBox="1"/>
          <p:nvPr/>
        </p:nvSpPr>
        <p:spPr>
          <a:xfrm>
            <a:off x="812165" y="1127760"/>
            <a:ext cx="4272915" cy="8299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浏览器自带的异步函数：</a:t>
            </a: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>
                <a:ea typeface="宋体" panose="02010600030101010101" pitchFamily="2" charset="-122"/>
              </a:rPr>
              <a:t>setTimeout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en-US" altLang="zh-CN" dirty="0">
                <a:ea typeface="宋体" panose="02010600030101010101" pitchFamily="2" charset="-122"/>
              </a:rPr>
              <a:t>setInterval</a:t>
            </a:r>
            <a:endParaRPr 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2362835"/>
            <a:ext cx="3038475" cy="3352800"/>
          </a:xfrm>
          <a:prstGeom prst="rect">
            <a:avLst/>
          </a:prstGeom>
        </p:spPr>
      </p:pic>
      <p:sp>
        <p:nvSpPr>
          <p:cNvPr id="4" name="文本框 2"/>
          <p:cNvSpPr txBox="1"/>
          <p:nvPr/>
        </p:nvSpPr>
        <p:spPr>
          <a:xfrm>
            <a:off x="6092190" y="1182370"/>
            <a:ext cx="5241925" cy="8299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/>
              <a:t>callback</a:t>
            </a:r>
            <a:r>
              <a:rPr lang="zh-CN" altLang="en-US" dirty="0"/>
              <a:t>函数和</a:t>
            </a:r>
            <a:r>
              <a:rPr lang="en-US" altLang="zh-CN" dirty="0"/>
              <a:t>setTimeout</a:t>
            </a:r>
            <a:r>
              <a:rPr lang="zh-CN" altLang="en-US" dirty="0"/>
              <a:t>函数的区别究竟在哪里？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370" y="2177415"/>
            <a:ext cx="2614930" cy="42792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>
                <a:sym typeface="Arial" panose="020B0604020202020204"/>
              </a:rPr>
              <a:t>什么是异步</a:t>
            </a:r>
            <a:endParaRPr lang="zh-CN" altLang="en-US" dirty="0">
              <a:sym typeface="Arial" panose="020B0604020202020204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5765800" y="1859915"/>
            <a:ext cx="5751830" cy="313817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1800" dirty="0"/>
              <a:t>1. 所有同步任务都在主线程上执行，形成一个执行栈</a:t>
            </a:r>
            <a:endParaRPr 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1800" dirty="0"/>
              <a:t>2. 主线程之外，还存在一个"消息队列"。</a:t>
            </a:r>
            <a:endParaRPr 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1800" dirty="0"/>
              <a:t>    只要异步操作执行完成，就到消息队列中排队</a:t>
            </a:r>
            <a:endParaRPr 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1800" dirty="0"/>
              <a:t>3. 一旦执行栈中的所有同步任务执行完毕，</a:t>
            </a:r>
            <a:endParaRPr 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1800" dirty="0"/>
              <a:t>    系统就会按次序读取消息队列中的异步任务，</a:t>
            </a:r>
            <a:endParaRPr 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1800" dirty="0"/>
              <a:t>    于是被读取的异步任务结束等待状态，</a:t>
            </a:r>
            <a:endParaRPr 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1800" dirty="0"/>
              <a:t>    进入执行栈，开始执行</a:t>
            </a:r>
            <a:endParaRPr 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1800" dirty="0"/>
              <a:t>4. 主线程不断重复上面的第三步</a:t>
            </a:r>
            <a:endParaRPr lang="en-US" sz="1800" dirty="0"/>
          </a:p>
        </p:txBody>
      </p:sp>
      <p:pic>
        <p:nvPicPr>
          <p:cNvPr id="6" name="图片 5" descr="JS_eventlo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1365885"/>
            <a:ext cx="4953635" cy="4343400"/>
          </a:xfrm>
          <a:prstGeom prst="rect">
            <a:avLst/>
          </a:prstGeom>
        </p:spPr>
      </p:pic>
      <p:sp>
        <p:nvSpPr>
          <p:cNvPr id="7" name="文本框 2"/>
          <p:cNvSpPr txBox="1"/>
          <p:nvPr/>
        </p:nvSpPr>
        <p:spPr>
          <a:xfrm>
            <a:off x="5541645" y="5709285"/>
            <a:ext cx="6200775" cy="4603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异步函数就是会进入</a:t>
            </a:r>
            <a:r>
              <a:rPr lang="en-US" altLang="zh-CN" dirty="0"/>
              <a:t>“</a:t>
            </a:r>
            <a:r>
              <a:rPr lang="zh-CN" altLang="en-US" dirty="0"/>
              <a:t>消息队列</a:t>
            </a:r>
            <a:r>
              <a:rPr lang="en-US" altLang="zh-CN" dirty="0"/>
              <a:t>”</a:t>
            </a:r>
            <a:r>
              <a:rPr lang="zh-CN" altLang="en-US" dirty="0"/>
              <a:t>的函数。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  <p:bldP spid="7" grpId="0"/>
      <p:bldP spid="7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4161"/>
            <a:ext cx="8354291" cy="71378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异步和回调的关系</a:t>
            </a:r>
            <a:endParaRPr lang="en-US" altLang="zh-CN" dirty="0"/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590204" y="1158151"/>
            <a:ext cx="11352751" cy="1200329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从之前的内容可以知道，异步需要用到回调，但是用到回调的不一定就是异步。</a:t>
            </a:r>
            <a:endParaRPr lang="en-US" altLang="zh-CN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en-US" altLang="zh-CN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既然他们是不一样的就要遵守一些原则。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812456" y="2555789"/>
            <a:ext cx="2232660" cy="459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来看一个例子：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81466" y="5738648"/>
            <a:ext cx="896976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结论：同一个函数，时而异步时而同步，容易导致执行时序混乱。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" y="3014980"/>
            <a:ext cx="3133725" cy="2162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185" y="1835785"/>
            <a:ext cx="2540000" cy="368744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188585" y="3751580"/>
            <a:ext cx="2406015" cy="520700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  <p:bldP spid="2" grpId="0" bldLvl="0" animBg="1"/>
      <p:bldP spid="2" grpId="1" animBg="1"/>
      <p:bldP spid="6" grpId="0" bldLvl="0" animBg="1"/>
      <p:bldP spid="6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4482"/>
            <a:ext cx="8354291" cy="71314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Arial" panose="020B0604020202020204"/>
              </a:rPr>
              <a:t>异步函数的发展</a:t>
            </a:r>
            <a:endParaRPr lang="en-US" altLang="zh-CN" dirty="0">
              <a:sym typeface="Arial" panose="020B0604020202020204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590205" y="1241543"/>
            <a:ext cx="7302587" cy="4616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异步虽好，但问题不少：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812456" y="1983909"/>
            <a:ext cx="224676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回调地狱问题：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3" y="1983909"/>
            <a:ext cx="7620000" cy="3581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  <p:bldP spid="123" grpId="0" animBg="1"/>
      <p:bldP spid="2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8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788" y="385763"/>
            <a:ext cx="444500" cy="425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014761" y="4418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138210" y="4221996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椭圆 8"/>
          <p:cNvSpPr/>
          <p:nvPr/>
        </p:nvSpPr>
        <p:spPr>
          <a:xfrm>
            <a:off x="2138210" y="3252596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椭圆 9"/>
          <p:cNvSpPr/>
          <p:nvPr/>
        </p:nvSpPr>
        <p:spPr>
          <a:xfrm>
            <a:off x="2138210" y="2273013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椭圆 10"/>
          <p:cNvSpPr/>
          <p:nvPr/>
        </p:nvSpPr>
        <p:spPr>
          <a:xfrm>
            <a:off x="2138210" y="1275948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组合 11"/>
          <p:cNvGrpSpPr/>
          <p:nvPr/>
        </p:nvGrpSpPr>
        <p:grpSpPr>
          <a:xfrm>
            <a:off x="3282399" y="2354343"/>
            <a:ext cx="6645490" cy="639492"/>
            <a:chOff x="1121721" y="319580"/>
            <a:chExt cx="6645490" cy="639492"/>
          </a:xfrm>
        </p:grpSpPr>
        <p:sp>
          <p:nvSpPr>
            <p:cNvPr id="13" name="矩形 12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4" name="矩形 13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NPM的介绍</a:t>
              </a:r>
              <a:endPara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282399" y="1355885"/>
            <a:ext cx="6645490" cy="639492"/>
            <a:chOff x="1121721" y="319580"/>
            <a:chExt cx="6645490" cy="639492"/>
          </a:xfrm>
        </p:grpSpPr>
        <p:sp>
          <p:nvSpPr>
            <p:cNvPr id="16" name="矩形 15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7" name="矩形 16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b="1" kern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前端工程化概述</a:t>
              </a:r>
              <a:endParaRPr lang="zh-CN" altLang="en-US" sz="28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282399" y="3332533"/>
            <a:ext cx="6645490" cy="639492"/>
            <a:chOff x="1121721" y="319580"/>
            <a:chExt cx="6645490" cy="639492"/>
          </a:xfrm>
        </p:grpSpPr>
        <p:sp>
          <p:nvSpPr>
            <p:cNvPr id="19" name="矩形 18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0" name="矩形 19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</a:t>
              </a:r>
              <a:r>
                <a:rPr lang="en-US" altLang="zh-CN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VUE</a:t>
              </a:r>
              <a:r>
                <a:rPr lang="zh-CN" altLang="en-US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应用程序</a:t>
              </a:r>
              <a:endPara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282399" y="4310728"/>
            <a:ext cx="6645490" cy="639492"/>
            <a:chOff x="1121721" y="319580"/>
            <a:chExt cx="6645490" cy="639492"/>
          </a:xfrm>
        </p:grpSpPr>
        <p:sp>
          <p:nvSpPr>
            <p:cNvPr id="22" name="矩形 21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3" name="矩形 22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kern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异步编程</a:t>
              </a:r>
              <a:endParaRPr lang="zh-CN" altLang="en-US" sz="2800" b="1" kern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2233963" y="1213966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1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233963" y="2211031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2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233963" y="3190614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3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33963" y="4160014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4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4482"/>
            <a:ext cx="8354291" cy="71314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Arial" panose="020B0604020202020204"/>
              </a:rPr>
              <a:t>异步函数的发展</a:t>
            </a:r>
            <a:endParaRPr lang="en-US" altLang="zh-CN" dirty="0">
              <a:sym typeface="Arial" panose="020B0604020202020204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930244" y="1310640"/>
            <a:ext cx="363015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解决办法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1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：拆解</a:t>
            </a:r>
            <a:r>
              <a:rPr lang="en-GB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function</a:t>
            </a:r>
            <a:endParaRPr lang="en-GB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127626"/>
            <a:ext cx="8128000" cy="5181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4482"/>
            <a:ext cx="8354291" cy="71314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Arial" panose="020B0604020202020204"/>
              </a:rPr>
              <a:t>异步函数的发展</a:t>
            </a:r>
            <a:endParaRPr lang="en-US" altLang="zh-CN" dirty="0">
              <a:sym typeface="Arial" panose="020B0604020202020204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930244" y="1310640"/>
            <a:ext cx="3957172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解决办法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2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：使用异步函数库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GB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GB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常用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的异步库：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err="1">
                <a:solidFill>
                  <a:srgbClr val="808080"/>
                </a:solidFill>
                <a:latin typeface="+mj-lt"/>
                <a:ea typeface="+mj-ea"/>
                <a:cs typeface="+mj-cs"/>
              </a:rPr>
              <a:t>async.js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err="1">
                <a:solidFill>
                  <a:srgbClr val="808080"/>
                </a:solidFill>
                <a:latin typeface="+mj-lt"/>
                <a:ea typeface="+mj-ea"/>
                <a:cs typeface="+mj-cs"/>
              </a:rPr>
              <a:t>co.js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942" y="0"/>
            <a:ext cx="7526115" cy="6858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4482"/>
            <a:ext cx="8354291" cy="71314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Arial" panose="020B0604020202020204"/>
              </a:rPr>
              <a:t>异步函数的发展</a:t>
            </a:r>
            <a:endParaRPr lang="en-US" altLang="zh-CN" dirty="0">
              <a:sym typeface="Arial" panose="020B0604020202020204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111" y="0"/>
            <a:ext cx="8353778" cy="6858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5764"/>
            <a:ext cx="8354291" cy="71057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>
                <a:sym typeface="Arial" panose="020B0604020202020204"/>
              </a:rPr>
              <a:t>Promise</a:t>
            </a:r>
            <a:endParaRPr lang="en-US" altLang="zh-CN" dirty="0">
              <a:sym typeface="Arial" panose="020B0604020202020204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930244" y="3735070"/>
            <a:ext cx="3769620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Promise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的基础使用方法：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hlinkClick r:id="rId2"/>
              </a:rPr>
              <a:t>示例二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0244" y="1687195"/>
            <a:ext cx="3025140" cy="1197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Promise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的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API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介绍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：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hlinkClick r:id="rId3" action="ppaction://hlinkfile"/>
              </a:rPr>
              <a:t>示例一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hlinkClick r:id="rId3" action="ppaction://hlinkfil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5764"/>
            <a:ext cx="8354291" cy="71057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Arial" panose="020B0604020202020204"/>
              </a:rPr>
              <a:t>各种方法的优缺点</a:t>
            </a:r>
            <a:endParaRPr lang="en-US" altLang="zh-CN" dirty="0">
              <a:sym typeface="Arial" panose="020B0604020202020204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930244" y="1310640"/>
            <a:ext cx="9017851" cy="4524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1.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函数分解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优点：简单，不依赖任何东西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缺点：前后步骤通过函数名称耦合起来了，复用起来要修改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2.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异步库：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优点：解耦了每一步骤的函数便于复用了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缺点：引入了一个库，视情况它可能很大，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为了适应各种情况，它可能有很多控制流函数，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不熟悉这些函数的人看起来也很累。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3.promise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：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优点：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es6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标准推荐，旧浏览器可以</a:t>
            </a:r>
            <a:r>
              <a:rPr lang="en-US" altLang="zh-CN" sz="2400" b="1" dirty="0" err="1">
                <a:solidFill>
                  <a:srgbClr val="808080"/>
                </a:solidFill>
                <a:latin typeface="+mj-lt"/>
                <a:ea typeface="+mj-ea"/>
                <a:cs typeface="+mj-cs"/>
              </a:rPr>
              <a:t>polyfill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兼容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标准推荐意味着什么呢？意味着正经程序员都应该懂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缺点：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then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then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then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的调用链对阅读干扰很大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5764"/>
            <a:ext cx="8354291" cy="71057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await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async</a:t>
            </a:r>
            <a:r>
              <a:rPr kumimoji="1" lang="zh-CN" altLang="en-US" dirty="0"/>
              <a:t>关键字</a:t>
            </a:r>
            <a:endParaRPr kumimoji="1" lang="zh-CN" altLang="en-US" dirty="0"/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930275" y="1687195"/>
            <a:ext cx="10601960" cy="1197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正所谓百闻不如一见，我们直接通过例子来说明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  <a:hlinkClick r:id="rId2" action="ppaction://hlinkfile"/>
              </a:rPr>
              <a:t>示例三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5764"/>
            <a:ext cx="8354291" cy="71057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await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async</a:t>
            </a:r>
            <a:r>
              <a:rPr kumimoji="1" lang="zh-CN" altLang="en-US" dirty="0"/>
              <a:t>关键字</a:t>
            </a:r>
            <a:endParaRPr kumimoji="1" lang="zh-CN" altLang="en-US" dirty="0"/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930275" y="1687195"/>
            <a:ext cx="10601960" cy="15671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最后，因为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await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和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async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两个关键字是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es6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的新语法，出于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兼容性的要求，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我们要通过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babel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一类的转译器将它们转换成为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es5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的语法，让它们能在低版本浏览器上执行。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这就带来了一个问题了。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" y="3254375"/>
            <a:ext cx="4448175" cy="293370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5555615" y="4545965"/>
            <a:ext cx="1824990" cy="421005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875" y="3078480"/>
            <a:ext cx="2955290" cy="32854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5764"/>
            <a:ext cx="8354291" cy="71057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await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async</a:t>
            </a:r>
            <a:r>
              <a:rPr kumimoji="1" lang="zh-CN" altLang="en-US" dirty="0"/>
              <a:t>关键字</a:t>
            </a:r>
            <a:endParaRPr kumimoji="1" lang="zh-CN" altLang="en-US" dirty="0"/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930275" y="1233805"/>
            <a:ext cx="10601960" cy="8286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我们可以通过修改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babel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设置来，让开发过程中用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es6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语法，编译过程中使用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es5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语法。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2244725"/>
            <a:ext cx="4946015" cy="34582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180" y="1716405"/>
            <a:ext cx="6029960" cy="45148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4482"/>
            <a:ext cx="8354291" cy="71314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Arial" panose="020B0604020202020204"/>
              </a:rPr>
              <a:t>推荐</a:t>
            </a:r>
            <a:endParaRPr lang="en-US" altLang="zh-CN" dirty="0">
              <a:sym typeface="Arial" panose="020B0604020202020204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90" y="1841500"/>
            <a:ext cx="2197100" cy="317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464" y="2000250"/>
            <a:ext cx="21971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49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" y="0"/>
            <a:ext cx="12284075" cy="6916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450" name="矩形 4"/>
          <p:cNvSpPr/>
          <p:nvPr/>
        </p:nvSpPr>
        <p:spPr>
          <a:xfrm>
            <a:off x="3670300" y="2601913"/>
            <a:ext cx="5059363" cy="12477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zh-CN" sz="7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谢 谢</a:t>
            </a:r>
            <a:endParaRPr lang="zh-CN" altLang="zh-CN" sz="7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04451" name="矩形 1"/>
          <p:cNvSpPr/>
          <p:nvPr/>
        </p:nvSpPr>
        <p:spPr>
          <a:xfrm>
            <a:off x="184150" y="346075"/>
            <a:ext cx="3938588" cy="1354138"/>
          </a:xfrm>
          <a:prstGeom prst="rect">
            <a:avLst/>
          </a:prstGeom>
          <a:solidFill>
            <a:srgbClr val="14AACF"/>
          </a:solidFill>
          <a:ln w="9525">
            <a:noFill/>
          </a:ln>
        </p:spPr>
        <p:txBody>
          <a:bodyPr anchor="t"/>
          <a:lstStyle/>
          <a:p>
            <a:pPr eaLnBrk="0" hangingPunct="0">
              <a:buFont typeface="Arial" panose="020B0604020202020204" pitchFamily="34" charset="0"/>
              <a:buNone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452" name="矩形 1"/>
          <p:cNvSpPr/>
          <p:nvPr/>
        </p:nvSpPr>
        <p:spPr>
          <a:xfrm>
            <a:off x="2978150" y="471488"/>
            <a:ext cx="9312275" cy="769937"/>
          </a:xfrm>
          <a:custGeom>
            <a:avLst/>
            <a:gdLst/>
            <a:ahLst/>
            <a:cxnLst>
              <a:cxn ang="0">
                <a:pos x="620659" y="8245"/>
              </a:cxn>
              <a:cxn ang="0">
                <a:pos x="9350442" y="0"/>
              </a:cxn>
              <a:cxn ang="0">
                <a:pos x="9350442" y="751104"/>
              </a:cxn>
              <a:cxn ang="0">
                <a:pos x="0" y="751104"/>
              </a:cxn>
              <a:cxn ang="0">
                <a:pos x="620659" y="8245"/>
              </a:cxn>
            </a:cxnLst>
            <a:rect l="0" t="0" r="0" b="0"/>
            <a:pathLst>
              <a:path w="9311217" h="770467">
                <a:moveTo>
                  <a:pt x="618067" y="8467"/>
                </a:moveTo>
                <a:lnTo>
                  <a:pt x="9311217" y="0"/>
                </a:lnTo>
                <a:lnTo>
                  <a:pt x="9311217" y="770467"/>
                </a:lnTo>
                <a:lnTo>
                  <a:pt x="0" y="770467"/>
                </a:lnTo>
                <a:lnTo>
                  <a:pt x="618067" y="8467"/>
                </a:lnTo>
                <a:close/>
              </a:path>
            </a:pathLst>
          </a:custGeom>
          <a:solidFill>
            <a:schemeClr val="bg1">
              <a:alpha val="50195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4453" name="矩形 1"/>
          <p:cNvSpPr/>
          <p:nvPr/>
        </p:nvSpPr>
        <p:spPr>
          <a:xfrm>
            <a:off x="3216275" y="477838"/>
            <a:ext cx="9310688" cy="769937"/>
          </a:xfrm>
          <a:custGeom>
            <a:avLst/>
            <a:gdLst/>
            <a:ahLst/>
            <a:cxnLst>
              <a:cxn ang="0">
                <a:pos x="616772" y="8245"/>
              </a:cxn>
              <a:cxn ang="0">
                <a:pos x="9291664" y="0"/>
              </a:cxn>
              <a:cxn ang="0">
                <a:pos x="9291664" y="751104"/>
              </a:cxn>
              <a:cxn ang="0">
                <a:pos x="0" y="751104"/>
              </a:cxn>
              <a:cxn ang="0">
                <a:pos x="616772" y="8245"/>
              </a:cxn>
            </a:cxnLst>
            <a:rect l="0" t="0" r="0" b="0"/>
            <a:pathLst>
              <a:path w="9311217" h="770467">
                <a:moveTo>
                  <a:pt x="618067" y="8467"/>
                </a:moveTo>
                <a:lnTo>
                  <a:pt x="9311217" y="0"/>
                </a:lnTo>
                <a:lnTo>
                  <a:pt x="9311217" y="770467"/>
                </a:lnTo>
                <a:lnTo>
                  <a:pt x="0" y="770467"/>
                </a:lnTo>
                <a:lnTo>
                  <a:pt x="618067" y="846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4454" name="矩形 8"/>
          <p:cNvSpPr/>
          <p:nvPr/>
        </p:nvSpPr>
        <p:spPr>
          <a:xfrm>
            <a:off x="3927475" y="550863"/>
            <a:ext cx="5770563" cy="3222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dist" eaLnBrk="0" hangingPunct="0">
              <a:buFont typeface="Arial" panose="020B0604020202020204" pitchFamily="34" charset="0"/>
              <a:buNone/>
            </a:pPr>
            <a:r>
              <a:rPr lang="zh-CN" altLang="en-US" sz="1500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中国广东省广州市黄埔区科学城开创大道</a:t>
            </a:r>
            <a:r>
              <a:rPr lang="en-US" altLang="zh-CN" sz="1500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2819</a:t>
            </a:r>
            <a:r>
              <a:rPr lang="zh-CN" altLang="en-US" sz="1500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号   邮编 </a:t>
            </a:r>
            <a:r>
              <a:rPr lang="en-US" altLang="zh-CN" sz="1500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510530</a:t>
            </a:r>
            <a:endParaRPr lang="zh-CN" altLang="en-US" sz="1500" dirty="0">
              <a:solidFill>
                <a:srgbClr val="08A3D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04455" name="矩形 9"/>
          <p:cNvSpPr/>
          <p:nvPr/>
        </p:nvSpPr>
        <p:spPr>
          <a:xfrm>
            <a:off x="9842500" y="550863"/>
            <a:ext cx="2014538" cy="3238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dist" eaLnBrk="0" hangingPunct="0"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www.gosuncn.com</a:t>
            </a:r>
            <a:endParaRPr lang="zh-CN" altLang="en-US" sz="1500" b="1" dirty="0">
              <a:solidFill>
                <a:srgbClr val="08A3D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04456" name="矩形 10"/>
          <p:cNvSpPr/>
          <p:nvPr/>
        </p:nvSpPr>
        <p:spPr>
          <a:xfrm>
            <a:off x="9858375" y="862013"/>
            <a:ext cx="1684338" cy="3222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dist" eaLnBrk="0" hangingPunct="0">
              <a:buFont typeface="Arial" panose="020B0604020202020204" pitchFamily="34" charset="0"/>
              <a:buNone/>
            </a:pPr>
            <a:r>
              <a:rPr lang="zh-CN" altLang="en-US" sz="1500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股票代码 </a:t>
            </a:r>
            <a:r>
              <a:rPr lang="en-US" altLang="zh-CN" sz="1500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300098</a:t>
            </a:r>
            <a:endParaRPr lang="zh-CN" altLang="en-US" sz="1500" dirty="0">
              <a:solidFill>
                <a:srgbClr val="08A3D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04457" name="矩形 11"/>
          <p:cNvSpPr/>
          <p:nvPr/>
        </p:nvSpPr>
        <p:spPr>
          <a:xfrm>
            <a:off x="4024313" y="862013"/>
            <a:ext cx="5605462" cy="3238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dist" eaLnBrk="0" hangingPunct="0">
              <a:buFont typeface="Arial" panose="020B0604020202020204" pitchFamily="34" charset="0"/>
              <a:buNone/>
            </a:pPr>
            <a:r>
              <a:rPr lang="en-US" altLang="zh-CN" sz="1500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+86 020 </a:t>
            </a:r>
            <a:r>
              <a:rPr lang="en-US" altLang="zh-CN" sz="1500" b="1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32068888</a:t>
            </a:r>
            <a:r>
              <a:rPr lang="zh-CN" altLang="en-US" sz="1500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（电话）      </a:t>
            </a:r>
            <a:r>
              <a:rPr lang="en-US" altLang="zh-CN" sz="1500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+86 020 </a:t>
            </a:r>
            <a:r>
              <a:rPr lang="en-US" altLang="zh-CN" sz="1500" b="1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32032888</a:t>
            </a:r>
            <a:r>
              <a:rPr lang="zh-CN" altLang="en-US" sz="1500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（传真）</a:t>
            </a:r>
            <a:endParaRPr lang="zh-CN" altLang="en-US" sz="1500" dirty="0">
              <a:solidFill>
                <a:srgbClr val="08A3D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10445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622300"/>
            <a:ext cx="2320925" cy="625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453390" y="3714750"/>
            <a:ext cx="11285220" cy="230695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NPM是随同NodeJS一起安装的包管理工具，</a:t>
            </a:r>
            <a:endParaRPr lang="zh-CN" dirty="0"/>
          </a:p>
          <a:p>
            <a:pPr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能解决NodeJS代码部署上的很多问题，常见的使用场景有以下几种：</a:t>
            </a:r>
            <a:endParaRPr lang="zh-CN" dirty="0"/>
          </a:p>
          <a:p>
            <a:pPr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dirty="0"/>
          </a:p>
          <a:p>
            <a:pPr marL="342900" lvl="1">
              <a:buFont typeface="Arial" panose="020B0604020202020204" pitchFamily="34" charset="0"/>
              <a:buChar char="•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允许用户从NPM服务器下载别人编写的第三方包到本地使用</a:t>
            </a:r>
            <a:endParaRPr lang="zh-CN" dirty="0"/>
          </a:p>
          <a:p>
            <a:pPr marL="342900" lvl="1">
              <a:buFont typeface="Arial" panose="020B0604020202020204" pitchFamily="34" charset="0"/>
              <a:buChar char="•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允许用户从NPM服务器下载并安装别人编写的命令行程序到本地使用</a:t>
            </a:r>
            <a:endParaRPr lang="zh-CN" dirty="0"/>
          </a:p>
          <a:p>
            <a:pPr marL="342900" lvl="1">
              <a:buFont typeface="Arial" panose="020B0604020202020204" pitchFamily="34" charset="0"/>
              <a:buChar char="•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允许用户将自己编写的包或命令行程序上传到NPM服务器供别人使用</a:t>
            </a:r>
            <a:endParaRPr 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957252" y="487141"/>
            <a:ext cx="21507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的介绍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1009015"/>
            <a:ext cx="4833620" cy="2377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25235" y="1413510"/>
            <a:ext cx="4857750" cy="156845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为了解决一个又一个的工程化问题，一个工程内可能要用到的工具可能有十几种，这个使得管理这些工具本身成为了一个工程问题。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23" grpId="0"/>
      <p:bldP spid="12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1024890" y="2350770"/>
            <a:ext cx="10476865" cy="92202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/>
              <a:t>安装依赖，通过读取</a:t>
            </a:r>
            <a:r>
              <a:rPr lang="en-US" altLang="zh-CN" sz="1800" dirty="0"/>
              <a:t>package.json</a:t>
            </a:r>
            <a:r>
              <a:rPr lang="zh-CN" altLang="en-US" sz="1800" dirty="0"/>
              <a:t>里面的内容，递归下载当前工程的依赖文件</a:t>
            </a:r>
            <a:endParaRPr lang="zh-CN" altLang="en-US" sz="1800" dirty="0"/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/>
              <a:t>npm install</a:t>
            </a:r>
            <a:endParaRPr lang="en-US" altLang="zh-CN" sz="1800" dirty="0"/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/>
              <a:t>npm i</a:t>
            </a:r>
            <a:endParaRPr lang="en-US" altLang="zh-CN" sz="1800" dirty="0"/>
          </a:p>
        </p:txBody>
      </p:sp>
      <p:sp>
        <p:nvSpPr>
          <p:cNvPr id="5" name="文本框 4"/>
          <p:cNvSpPr txBox="1"/>
          <p:nvPr/>
        </p:nvSpPr>
        <p:spPr>
          <a:xfrm>
            <a:off x="957252" y="487141"/>
            <a:ext cx="35731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</a:t>
            </a:r>
            <a:r>
              <a:rPr kumimoji="1"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6945" y="1261745"/>
            <a:ext cx="104775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初始化，为当前工程生成一个</a:t>
            </a:r>
            <a:r>
              <a:rPr lang="en-US" altLang="zh-CN" dirty="0">
                <a:sym typeface="+mn-ea"/>
              </a:rPr>
              <a:t>package.json</a:t>
            </a:r>
            <a:r>
              <a:rPr lang="zh-CN" altLang="en-US" dirty="0">
                <a:sym typeface="+mn-ea"/>
              </a:rPr>
              <a:t>文件</a:t>
            </a:r>
            <a:endParaRPr lang="zh-CN" altLang="en-US" dirty="0"/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>
                <a:sym typeface="+mn-ea"/>
              </a:rPr>
              <a:t>npm init</a:t>
            </a:r>
            <a:endParaRPr lang="en-US" altLang="zh-CN" dirty="0"/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>
                <a:sym typeface="+mn-ea"/>
              </a:rPr>
              <a:t>npm init -y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93775" y="4342130"/>
            <a:ext cx="104775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添加依赖，下载第三方库，并把依赖信息记录到</a:t>
            </a:r>
            <a:r>
              <a:rPr lang="en-US" altLang="zh-CN" dirty="0">
                <a:sym typeface="+mn-ea"/>
              </a:rPr>
              <a:t>package.json</a:t>
            </a:r>
            <a:r>
              <a:rPr lang="zh-CN" altLang="en-US" dirty="0">
                <a:sym typeface="+mn-ea"/>
              </a:rPr>
              <a:t>文件里面</a:t>
            </a:r>
            <a:endParaRPr lang="zh-CN" altLang="en-US" dirty="0"/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>
                <a:sym typeface="+mn-ea"/>
              </a:rPr>
              <a:t>npm install &lt;packageName+&gt; -D</a:t>
            </a:r>
            <a:endParaRPr lang="en-US" altLang="zh-CN" dirty="0"/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>
                <a:sym typeface="+mn-ea"/>
              </a:rPr>
              <a:t>npm install &lt;packageName+&gt; -S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89330" y="3484880"/>
            <a:ext cx="104781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添加全局工具</a:t>
            </a:r>
            <a:endParaRPr lang="zh-CN" altLang="en-US" dirty="0"/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>
                <a:sym typeface="+mn-ea"/>
              </a:rPr>
              <a:t>npm install &lt;packageName+&gt; -g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23" grpId="0"/>
      <p:bldP spid="123" grpId="1"/>
      <p:bldP spid="4" grpId="0"/>
      <p:bldP spid="4" grpId="1"/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658495" y="1182370"/>
            <a:ext cx="11285220" cy="452310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配置镜像，加速依赖下载：</a:t>
            </a: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/>
              <a:t>npm config set registry=https://registry.npm.taobao.org</a:t>
            </a:r>
            <a:endParaRPr lang="en-US" altLang="zh-CN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切换到淘宝镜像，可以应付大部分的依赖下载</a:t>
            </a: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还有一部分需要特殊处理的可以参考</a:t>
            </a: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  <a:hlinkClick r:id="rId2" action="ppaction://hlinkfile"/>
              </a:rPr>
              <a:t>https://npm.taobao.org/mirrors</a:t>
            </a: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如果配置了私有</a:t>
            </a:r>
            <a:r>
              <a:rPr lang="en-US" altLang="zh-CN" dirty="0"/>
              <a:t>NPM</a:t>
            </a:r>
            <a:r>
              <a:rPr lang="zh-CN" altLang="en-US" dirty="0"/>
              <a:t>镜像的话，也可以通过这个命令行切换到私有镜像，</a:t>
            </a: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搭建私有镜像的常用工具有</a:t>
            </a:r>
            <a:r>
              <a:rPr lang="en-US" altLang="zh-CN" dirty="0"/>
              <a:t>sinopia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en-US" altLang="zh-CN" dirty="0">
                <a:ea typeface="宋体" panose="02010600030101010101" pitchFamily="2" charset="-122"/>
              </a:rPr>
              <a:t>pm2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45" y="3468370"/>
            <a:ext cx="6410325" cy="1447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57252" y="487141"/>
            <a:ext cx="21507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的配置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05150" y="1320800"/>
            <a:ext cx="6391275" cy="424624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 anchor="t">
            <a:spAutoFit/>
          </a:bodyPr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对于经常需要切换</a:t>
            </a:r>
            <a:r>
              <a:rPr lang="zh-CN" altLang="en-US" dirty="0">
                <a:sym typeface="+mn-ea"/>
              </a:rPr>
              <a:t>镜像地址的人，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有另外的工具：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>
                <a:sym typeface="+mn-ea"/>
              </a:rPr>
              <a:t>n</a:t>
            </a:r>
            <a:r>
              <a:rPr lang="zh-CN" altLang="en-US" dirty="0">
                <a:sym typeface="+mn-ea"/>
              </a:rPr>
              <a:t>rm：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一个命令行工具，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可以通过   npm install -g nrm   命令进行安装。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列出所有可用镜像：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>
                <a:sym typeface="+mn-ea"/>
              </a:rPr>
              <a:t>nrm ls</a:t>
            </a:r>
            <a:endParaRPr lang="en-US" altLang="zh-CN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显示当前使用镜像：</a:t>
            </a:r>
            <a:endParaRPr lang="en-US" altLang="zh-CN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>
                <a:sym typeface="+mn-ea"/>
              </a:rPr>
              <a:t>nrm current</a:t>
            </a:r>
            <a:endParaRPr lang="en-US" altLang="zh-CN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切换镜像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>
                <a:sym typeface="+mn-ea"/>
              </a:rPr>
              <a:t>nrm use &lt;registry&gt;</a:t>
            </a:r>
            <a:endParaRPr lang="en-US" altLang="zh-CN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添加镜像地址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>
                <a:sym typeface="+mn-ea"/>
              </a:rPr>
              <a:t>nrm add &lt;registry&gt; &lt;url&gt;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0</TotalTime>
  <Words>8244</Words>
  <Application>WPS 演示</Application>
  <PresentationFormat>宽屏</PresentationFormat>
  <Paragraphs>1036</Paragraphs>
  <Slides>69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9" baseType="lpstr">
      <vt:lpstr>Arial</vt:lpstr>
      <vt:lpstr>宋体</vt:lpstr>
      <vt:lpstr>Wingdings</vt:lpstr>
      <vt:lpstr>微软雅黑</vt:lpstr>
      <vt:lpstr>Calibri</vt:lpstr>
      <vt:lpstr>Arial</vt:lpstr>
      <vt:lpstr>Arial Unicode MS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陈月燕</dc:creator>
  <cp:lastModifiedBy>xiaozhensheng</cp:lastModifiedBy>
  <cp:revision>2264</cp:revision>
  <cp:lastPrinted>2017-11-06T08:14:00Z</cp:lastPrinted>
  <dcterms:created xsi:type="dcterms:W3CDTF">2014-07-30T01:11:00Z</dcterms:created>
  <dcterms:modified xsi:type="dcterms:W3CDTF">2019-08-15T09:19:38Z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